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1119" r:id="rId3"/>
    <p:sldId id="1122" r:id="rId4"/>
    <p:sldId id="1123" r:id="rId5"/>
    <p:sldId id="1094" r:id="rId6"/>
    <p:sldId id="1124" r:id="rId7"/>
    <p:sldId id="1114" r:id="rId8"/>
    <p:sldId id="1104" r:id="rId9"/>
    <p:sldId id="1116" r:id="rId10"/>
    <p:sldId id="1118" r:id="rId11"/>
    <p:sldId id="1102" r:id="rId12"/>
    <p:sldId id="1113" r:id="rId13"/>
    <p:sldId id="1125" r:id="rId14"/>
    <p:sldId id="1126" r:id="rId16"/>
    <p:sldId id="1127" r:id="rId17"/>
    <p:sldId id="1128" r:id="rId18"/>
    <p:sldId id="1129" r:id="rId19"/>
    <p:sldId id="1130" r:id="rId20"/>
    <p:sldId id="1131" r:id="rId21"/>
    <p:sldId id="1132" r:id="rId22"/>
    <p:sldId id="1133" r:id="rId23"/>
    <p:sldId id="1134" r:id="rId24"/>
    <p:sldId id="1135" r:id="rId25"/>
    <p:sldId id="1136" r:id="rId26"/>
    <p:sldId id="1137" r:id="rId27"/>
    <p:sldId id="1138" r:id="rId28"/>
    <p:sldId id="1091" r:id="rId29"/>
  </p:sldIdLst>
  <p:sldSz cx="12190095" cy="6859270"/>
  <p:notesSz cx="12190095" cy="6859270"/>
  <p:defaultTextStyle>
    <a:defPPr>
      <a:defRPr lang="ru-RU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 panose="020B0604020202020204"/>
        <a:ea typeface="+mn-ea"/>
        <a:cs typeface="Arial" panose="020B0604020202020204"/>
      </a:defRPr>
    </a:lvl1pPr>
    <a:lvl2pPr marL="609600" algn="l">
      <a:spcBef>
        <a:spcPts val="0"/>
      </a:spcBef>
      <a:spcAft>
        <a:spcPts val="0"/>
      </a:spcAft>
      <a:defRPr>
        <a:solidFill>
          <a:schemeClr val="tx1"/>
        </a:solidFill>
        <a:latin typeface="Arial" panose="020B0604020202020204"/>
        <a:ea typeface="+mn-ea"/>
        <a:cs typeface="Arial" panose="020B0604020202020204"/>
      </a:defRPr>
    </a:lvl2pPr>
    <a:lvl3pPr marL="1219200" algn="l">
      <a:spcBef>
        <a:spcPts val="0"/>
      </a:spcBef>
      <a:spcAft>
        <a:spcPts val="0"/>
      </a:spcAft>
      <a:defRPr>
        <a:solidFill>
          <a:schemeClr val="tx1"/>
        </a:solidFill>
        <a:latin typeface="Arial" panose="020B0604020202020204"/>
        <a:ea typeface="+mn-ea"/>
        <a:cs typeface="Arial" panose="020B0604020202020204"/>
      </a:defRPr>
    </a:lvl3pPr>
    <a:lvl4pPr marL="1828165" algn="l">
      <a:spcBef>
        <a:spcPts val="0"/>
      </a:spcBef>
      <a:spcAft>
        <a:spcPts val="0"/>
      </a:spcAft>
      <a:defRPr>
        <a:solidFill>
          <a:schemeClr val="tx1"/>
        </a:solidFill>
        <a:latin typeface="Arial" panose="020B0604020202020204"/>
        <a:ea typeface="+mn-ea"/>
        <a:cs typeface="Arial" panose="020B0604020202020204"/>
      </a:defRPr>
    </a:lvl4pPr>
    <a:lvl5pPr marL="2437765" algn="l">
      <a:spcBef>
        <a:spcPts val="0"/>
      </a:spcBef>
      <a:spcAft>
        <a:spcPts val="0"/>
      </a:spcAft>
      <a:defRPr>
        <a:solidFill>
          <a:schemeClr val="tx1"/>
        </a:solidFill>
        <a:latin typeface="Arial" panose="020B0604020202020204"/>
        <a:ea typeface="+mn-ea"/>
        <a:cs typeface="Arial" panose="020B0604020202020204"/>
      </a:defRPr>
    </a:lvl5pPr>
    <a:lvl6pPr marL="3047365" algn="l" defTabSz="1219200">
      <a:defRPr>
        <a:solidFill>
          <a:schemeClr val="tx1"/>
        </a:solidFill>
        <a:latin typeface="Arial" panose="020B0604020202020204"/>
        <a:ea typeface="+mn-ea"/>
        <a:cs typeface="Arial" panose="020B0604020202020204"/>
      </a:defRPr>
    </a:lvl6pPr>
    <a:lvl7pPr marL="3656965" algn="l" defTabSz="1219200">
      <a:defRPr>
        <a:solidFill>
          <a:schemeClr val="tx1"/>
        </a:solidFill>
        <a:latin typeface="Arial" panose="020B0604020202020204"/>
        <a:ea typeface="+mn-ea"/>
        <a:cs typeface="Arial" panose="020B0604020202020204"/>
      </a:defRPr>
    </a:lvl7pPr>
    <a:lvl8pPr marL="4266565" algn="l" defTabSz="1219200">
      <a:defRPr>
        <a:solidFill>
          <a:schemeClr val="tx1"/>
        </a:solidFill>
        <a:latin typeface="Arial" panose="020B0604020202020204"/>
        <a:ea typeface="+mn-ea"/>
        <a:cs typeface="Arial" panose="020B0604020202020204"/>
      </a:defRPr>
    </a:lvl8pPr>
    <a:lvl9pPr marL="4876165" algn="l" defTabSz="1219200">
      <a:defRPr>
        <a:solidFill>
          <a:schemeClr val="tx1"/>
        </a:solidFill>
        <a:latin typeface="Arial" panose="020B0604020202020204"/>
        <a:ea typeface="+mn-ea"/>
        <a:cs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2" autoAdjust="0"/>
    <p:restoredTop sz="94660"/>
  </p:normalViewPr>
  <p:slideViewPr>
    <p:cSldViewPr showGuides="1">
      <p:cViewPr varScale="1">
        <p:scale>
          <a:sx n="110" d="100"/>
          <a:sy n="110" d="100"/>
        </p:scale>
        <p:origin x="-690" y="-90"/>
      </p:cViewPr>
      <p:guideLst>
        <p:guide orient="horz" pos="14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250926551229915"/>
                  <c:y val="-0.0330303781448131"/>
                </c:manualLayout>
              </c:layout>
              <c:numFmt formatCode="General" sourceLinked="1"/>
              <c:spPr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4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133827493989288"/>
                  <c:y val="0.0406527731013084"/>
                </c:manualLayout>
              </c:layout>
              <c:numFmt formatCode="General" sourceLinked="1"/>
              <c:spPr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4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Другие производители</c:v>
                </c:pt>
                <c:pt idx="1">
                  <c:v>АЛБЕС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0.67</c:v>
                </c:pt>
                <c:pt idx="1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506613ee-fa3e-45c3-b924-c2d5914ced0e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161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5EF0C-ED49-420A-A55D-7804A2579EB7}" type="datetimeFigureOut">
              <a:rPr lang="ru-RU" smtClean="0"/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0413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2013" cy="308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510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5100"/>
            <a:ext cx="528161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1A0AB-B52F-4361-82E0-62BB59FC3EBA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A5F07-36BB-47C9-84E2-A16AEED19DF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281" y="2130923"/>
            <a:ext cx="10361851" cy="1470366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PhAnim="0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PhAnim="0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8049" y="274704"/>
            <a:ext cx="2742843" cy="5852880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22" y="274704"/>
            <a:ext cx="8025355" cy="585288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PhAnim="0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PhAnim="0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2960" y="2907386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PhAnim="0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609522" y="1600573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6196793" y="1600573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PhAnim="0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21" y="1535470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00" b="1"/>
            </a:lvl4pPr>
            <a:lvl5pPr marL="2437765" indent="0">
              <a:buNone/>
              <a:defRPr sz="2100" b="1"/>
            </a:lvl5pPr>
            <a:lvl6pPr marL="3047365" indent="0">
              <a:buNone/>
              <a:defRPr sz="2100" b="1"/>
            </a:lvl6pPr>
            <a:lvl7pPr marL="3656965" indent="0">
              <a:buNone/>
              <a:defRPr sz="2100" b="1"/>
            </a:lvl7pPr>
            <a:lvl8pPr marL="4266565" indent="0">
              <a:buNone/>
              <a:defRPr sz="2100" b="1"/>
            </a:lvl8pPr>
            <a:lvl9pPr marL="4876165" indent="0">
              <a:buNone/>
              <a:defRPr sz="21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609521" y="2175381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2565" y="1535470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00" b="1"/>
            </a:lvl4pPr>
            <a:lvl5pPr marL="2437765" indent="0">
              <a:buNone/>
              <a:defRPr sz="2100" b="1"/>
            </a:lvl5pPr>
            <a:lvl6pPr marL="3047365" indent="0">
              <a:buNone/>
              <a:defRPr sz="2100" b="1"/>
            </a:lvl6pPr>
            <a:lvl7pPr marL="3656965" indent="0">
              <a:buNone/>
              <a:defRPr sz="2100" b="1"/>
            </a:lvl7pPr>
            <a:lvl8pPr marL="4266565" indent="0">
              <a:buNone/>
              <a:defRPr sz="2100" b="1"/>
            </a:lvl8pPr>
            <a:lvl9pPr marL="4876165" indent="0">
              <a:buNone/>
              <a:defRPr sz="21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6192565" y="2175381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PhAnim="0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PhAnim="0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PhAnim="0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25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4766113" y="273121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525" y="1435442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500"/>
            </a:lvl2pPr>
            <a:lvl3pPr marL="1219200" indent="0">
              <a:buNone/>
              <a:defRPr sz="13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6565" indent="0">
              <a:buNone/>
              <a:defRPr sz="1200"/>
            </a:lvl8pPr>
            <a:lvl9pPr marL="4876165" indent="0">
              <a:buNone/>
              <a:defRPr sz="12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PhAnim="0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406" y="4801713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7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6565" indent="0">
              <a:buNone/>
              <a:defRPr sz="2700"/>
            </a:lvl8pPr>
            <a:lvl9pPr marL="4876165" indent="0">
              <a:buNone/>
              <a:defRPr sz="2700"/>
            </a:lvl9pPr>
          </a:lstStyle>
          <a:p>
            <a:pPr>
              <a:defRPr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406" y="5368588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500"/>
            </a:lvl2pPr>
            <a:lvl3pPr marL="1219200" indent="0">
              <a:buNone/>
              <a:defRPr sz="13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6565" indent="0">
              <a:buNone/>
              <a:defRPr sz="1200"/>
            </a:lvl8pPr>
            <a:lvl9pPr marL="4876165" indent="0">
              <a:buNone/>
              <a:defRPr sz="12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21818" tIns="60908" rIns="121818" bIns="60908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521" y="1600573"/>
            <a:ext cx="10971372" cy="4527011"/>
          </a:xfrm>
          <a:prstGeom prst="rect">
            <a:avLst/>
          </a:prstGeom>
        </p:spPr>
        <p:txBody>
          <a:bodyPr vert="horz" lIns="121818" tIns="60908" rIns="121818" bIns="60908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521" y="6357824"/>
            <a:ext cx="2844430" cy="365210"/>
          </a:xfrm>
          <a:prstGeom prst="rect">
            <a:avLst/>
          </a:prstGeom>
        </p:spPr>
        <p:txBody>
          <a:bodyPr vert="horz" lIns="121818" tIns="60908" rIns="121818" bIns="6090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163327-1C70-4F3A-A46F-B4CF788437FF}" type="datetimeFigureOut">
              <a:rPr lang="ru-RU"/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058" y="6357824"/>
            <a:ext cx="3860297" cy="365210"/>
          </a:xfrm>
          <a:prstGeom prst="rect">
            <a:avLst/>
          </a:prstGeom>
        </p:spPr>
        <p:txBody>
          <a:bodyPr vert="horz" lIns="121818" tIns="60908" rIns="121818" bIns="6090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21818" tIns="60908" rIns="121818" bIns="6090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E728B1-039D-4F14-B2BD-8E80737C660D}" type="slidenum">
              <a:rPr lang="ru-RU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>
        <a:spcBef>
          <a:spcPts val="0"/>
        </a:spcBef>
        <a:buNone/>
        <a:defRPr sz="60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>
        <a:spcBef>
          <a:spcPts val="0"/>
        </a:spcBef>
        <a:buFont typeface="Arial" panose="020B0604020202020204"/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>
        <a:spcBef>
          <a:spcPts val="0"/>
        </a:spcBef>
        <a:buFont typeface="Arial" panose="020B0604020202020204"/>
        <a:buChar char="–"/>
        <a:defRPr sz="37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>
        <a:spcBef>
          <a:spcPts val="0"/>
        </a:spcBef>
        <a:buFont typeface="Arial" panose="020B0604020202020204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>
        <a:spcBef>
          <a:spcPts val="0"/>
        </a:spcBef>
        <a:buFont typeface="Arial" panose="020B0604020202020204"/>
        <a:buChar char="–"/>
        <a:defRPr sz="27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>
        <a:spcBef>
          <a:spcPts val="0"/>
        </a:spcBef>
        <a:buFont typeface="Arial" panose="020B0604020202020204"/>
        <a:buChar char="»"/>
        <a:defRPr sz="27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>
        <a:spcBef>
          <a:spcPts val="0"/>
        </a:spcBef>
        <a:buFont typeface="Arial" panose="020B0604020202020204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>
        <a:spcBef>
          <a:spcPts val="0"/>
        </a:spcBef>
        <a:buFont typeface="Arial" panose="020B0604020202020204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>
        <a:spcBef>
          <a:spcPts val="0"/>
        </a:spcBef>
        <a:buFont typeface="Arial" panose="020B0604020202020204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>
        <a:spcBef>
          <a:spcPts val="0"/>
        </a:spcBef>
        <a:buFont typeface="Arial" panose="020B0604020202020204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200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9.jpeg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0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0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9" Type="http://schemas.openxmlformats.org/officeDocument/2006/relationships/image" Target="../media/image73.png"/><Relationship Id="rId58" Type="http://schemas.openxmlformats.org/officeDocument/2006/relationships/image" Target="../media/image72.png"/><Relationship Id="rId57" Type="http://schemas.openxmlformats.org/officeDocument/2006/relationships/image" Target="../media/image71.png"/><Relationship Id="rId56" Type="http://schemas.openxmlformats.org/officeDocument/2006/relationships/image" Target="../media/image70.png"/><Relationship Id="rId55" Type="http://schemas.openxmlformats.org/officeDocument/2006/relationships/image" Target="../media/image69.png"/><Relationship Id="rId54" Type="http://schemas.openxmlformats.org/officeDocument/2006/relationships/image" Target="../media/image68.png"/><Relationship Id="rId53" Type="http://schemas.openxmlformats.org/officeDocument/2006/relationships/image" Target="../media/image67.png"/><Relationship Id="rId52" Type="http://schemas.openxmlformats.org/officeDocument/2006/relationships/image" Target="../media/image66.png"/><Relationship Id="rId51" Type="http://schemas.openxmlformats.org/officeDocument/2006/relationships/image" Target="../media/image65.png"/><Relationship Id="rId50" Type="http://schemas.openxmlformats.org/officeDocument/2006/relationships/image" Target="../media/image64.png"/><Relationship Id="rId5" Type="http://schemas.openxmlformats.org/officeDocument/2006/relationships/image" Target="../media/image19.png"/><Relationship Id="rId49" Type="http://schemas.openxmlformats.org/officeDocument/2006/relationships/image" Target="../media/image63.png"/><Relationship Id="rId48" Type="http://schemas.openxmlformats.org/officeDocument/2006/relationships/image" Target="../media/image62.png"/><Relationship Id="rId47" Type="http://schemas.openxmlformats.org/officeDocument/2006/relationships/image" Target="../media/image61.png"/><Relationship Id="rId46" Type="http://schemas.openxmlformats.org/officeDocument/2006/relationships/image" Target="../media/image60.png"/><Relationship Id="rId45" Type="http://schemas.openxmlformats.org/officeDocument/2006/relationships/image" Target="../media/image59.png"/><Relationship Id="rId44" Type="http://schemas.openxmlformats.org/officeDocument/2006/relationships/image" Target="../media/image58.png"/><Relationship Id="rId43" Type="http://schemas.openxmlformats.org/officeDocument/2006/relationships/image" Target="../media/image57.png"/><Relationship Id="rId42" Type="http://schemas.openxmlformats.org/officeDocument/2006/relationships/image" Target="../media/image56.png"/><Relationship Id="rId41" Type="http://schemas.openxmlformats.org/officeDocument/2006/relationships/image" Target="../media/image55.png"/><Relationship Id="rId40" Type="http://schemas.openxmlformats.org/officeDocument/2006/relationships/image" Target="../media/image54.png"/><Relationship Id="rId4" Type="http://schemas.openxmlformats.org/officeDocument/2006/relationships/image" Target="../media/image5.png"/><Relationship Id="rId39" Type="http://schemas.openxmlformats.org/officeDocument/2006/relationships/image" Target="../media/image53.png"/><Relationship Id="rId38" Type="http://schemas.openxmlformats.org/officeDocument/2006/relationships/image" Target="../media/image52.png"/><Relationship Id="rId37" Type="http://schemas.openxmlformats.org/officeDocument/2006/relationships/image" Target="../media/image51.png"/><Relationship Id="rId36" Type="http://schemas.openxmlformats.org/officeDocument/2006/relationships/image" Target="../media/image50.png"/><Relationship Id="rId35" Type="http://schemas.openxmlformats.org/officeDocument/2006/relationships/image" Target="../media/image49.png"/><Relationship Id="rId34" Type="http://schemas.openxmlformats.org/officeDocument/2006/relationships/image" Target="../media/image48.png"/><Relationship Id="rId33" Type="http://schemas.openxmlformats.org/officeDocument/2006/relationships/image" Target="../media/image47.png"/><Relationship Id="rId32" Type="http://schemas.openxmlformats.org/officeDocument/2006/relationships/image" Target="../media/image46.png"/><Relationship Id="rId31" Type="http://schemas.openxmlformats.org/officeDocument/2006/relationships/image" Target="../media/image45.png"/><Relationship Id="rId30" Type="http://schemas.openxmlformats.org/officeDocument/2006/relationships/image" Target="../media/image44.png"/><Relationship Id="rId3" Type="http://schemas.openxmlformats.org/officeDocument/2006/relationships/image" Target="../media/image4.png"/><Relationship Id="rId29" Type="http://schemas.openxmlformats.org/officeDocument/2006/relationships/image" Target="../media/image43.png"/><Relationship Id="rId28" Type="http://schemas.openxmlformats.org/officeDocument/2006/relationships/image" Target="../media/image42.png"/><Relationship Id="rId27" Type="http://schemas.openxmlformats.org/officeDocument/2006/relationships/image" Target="../media/image41.png"/><Relationship Id="rId26" Type="http://schemas.openxmlformats.org/officeDocument/2006/relationships/image" Target="../media/image40.png"/><Relationship Id="rId25" Type="http://schemas.openxmlformats.org/officeDocument/2006/relationships/image" Target="../media/image39.png"/><Relationship Id="rId24" Type="http://schemas.openxmlformats.org/officeDocument/2006/relationships/image" Target="../media/image38.png"/><Relationship Id="rId23" Type="http://schemas.openxmlformats.org/officeDocument/2006/relationships/image" Target="../media/image37.png"/><Relationship Id="rId22" Type="http://schemas.openxmlformats.org/officeDocument/2006/relationships/image" Target="../media/image36.png"/><Relationship Id="rId21" Type="http://schemas.openxmlformats.org/officeDocument/2006/relationships/image" Target="../media/image35.png"/><Relationship Id="rId20" Type="http://schemas.openxmlformats.org/officeDocument/2006/relationships/image" Target="../media/image34.png"/><Relationship Id="rId2" Type="http://schemas.openxmlformats.org/officeDocument/2006/relationships/image" Target="../media/image3.jpeg"/><Relationship Id="rId19" Type="http://schemas.openxmlformats.org/officeDocument/2006/relationships/image" Target="../media/image33.png"/><Relationship Id="rId18" Type="http://schemas.openxmlformats.org/officeDocument/2006/relationships/image" Target="../media/image32.png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80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79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81.jpe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78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2"/>
          <p:cNvSpPr/>
          <p:nvPr/>
        </p:nvSpPr>
        <p:spPr>
          <a:xfrm>
            <a:off x="1631307" y="3698056"/>
            <a:ext cx="10004898" cy="1281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ФАЛЬШПОЛЫ</a:t>
            </a:r>
            <a:endParaRPr lang="ru-RU" sz="40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PERFATEN АТЛАНТ</a:t>
            </a:r>
            <a:endParaRPr lang="ru-RU" sz="4000" b="0" strike="noStrike" spc="-1">
              <a:latin typeface="Arial" panose="020B0604020202020204"/>
            </a:endParaRPr>
          </a:p>
        </p:txBody>
      </p:sp>
      <p:sp>
        <p:nvSpPr>
          <p:cNvPr id="254" name="CustomShape 3"/>
          <p:cNvSpPr/>
          <p:nvPr/>
        </p:nvSpPr>
        <p:spPr>
          <a:xfrm flipV="1">
            <a:off x="1703298" y="5315190"/>
            <a:ext cx="3093077" cy="507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6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26035" y="1"/>
            <a:ext cx="12190411" cy="6859588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6"/>
          <p:cNvSpPr/>
          <p:nvPr/>
        </p:nvSpPr>
        <p:spPr>
          <a:xfrm>
            <a:off x="263318" y="4979593"/>
            <a:ext cx="9786032" cy="1559843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720" tIns="40680" rIns="81720" bIns="406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800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Фальшполы </a:t>
            </a:r>
            <a:endParaRPr lang="ru-RU" sz="4800" spc="-1" dirty="0">
              <a:solidFill>
                <a:srgbClr val="FFFFFF"/>
              </a:solidFill>
              <a:latin typeface="Century Gothic" panose="020B0502020202020204" pitchFamily="34" charset="0"/>
              <a:ea typeface="DejaVu Sans" panose="020B0603030804020204"/>
            </a:endParaRPr>
          </a:p>
          <a:p>
            <a:pPr>
              <a:lnSpc>
                <a:spcPct val="100000"/>
              </a:lnSpc>
              <a:buNone/>
            </a:pPr>
            <a:r>
              <a:rPr lang="en-US" sz="4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P</a:t>
            </a:r>
            <a:r>
              <a:rPr lang="en-US" sz="4800" b="1" strike="noStrike" spc="-1" dirty="0" err="1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erfaten</a:t>
            </a:r>
            <a:r>
              <a:rPr lang="en-US" sz="48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 </a:t>
            </a:r>
            <a:r>
              <a:rPr lang="ru-RU" sz="4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Атлант</a:t>
            </a:r>
            <a:r>
              <a:rPr lang="en-US" sz="48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 </a:t>
            </a:r>
            <a:endParaRPr lang="ru-RU" sz="4800" b="1" strike="noStrike" spc="-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14784" y="17336"/>
            <a:ext cx="12219979" cy="684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b="76361"/>
          <a:stretch>
            <a:fillRect/>
          </a:stretch>
        </p:blipFill>
        <p:spPr bwMode="auto">
          <a:xfrm>
            <a:off x="-14966" y="-5234"/>
            <a:ext cx="12219979" cy="1849058"/>
          </a:xfrm>
          <a:prstGeom prst="rect">
            <a:avLst/>
          </a:prstGeom>
        </p:spPr>
      </p:pic>
      <p:sp>
        <p:nvSpPr>
          <p:cNvPr id="5" name="CustomShape 5"/>
          <p:cNvSpPr/>
          <p:nvPr/>
        </p:nvSpPr>
        <p:spPr bwMode="auto">
          <a:xfrm>
            <a:off x="-1" y="-5235"/>
            <a:ext cx="12190413" cy="1849058"/>
          </a:xfrm>
          <a:prstGeom prst="rect">
            <a:avLst/>
          </a:prstGeom>
          <a:blipFill>
            <a:blip r:embed="rId4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" name="CustomShape 4"/>
          <p:cNvSpPr/>
          <p:nvPr/>
        </p:nvSpPr>
        <p:spPr>
          <a:xfrm>
            <a:off x="0" y="656249"/>
            <a:ext cx="12219979" cy="4845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ДОЛИ РЫНКА ФАЛЬШПОЛОВ В РОССИИ</a:t>
            </a:r>
            <a:endParaRPr lang="ru-RU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314057" y="1845618"/>
          <a:ext cx="7591863" cy="499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" name="Google Shape;60;p14"/>
          <p:cNvSpPr txBox="1"/>
          <p:nvPr/>
        </p:nvSpPr>
        <p:spPr>
          <a:xfrm>
            <a:off x="262558" y="2094161"/>
            <a:ext cx="252028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23366"/>
                </a:solidFill>
                <a:latin typeface="Century Gothic" panose="020B050202020202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PERFATEN</a:t>
            </a:r>
            <a:endParaRPr lang="ru-RU" sz="2000" dirty="0">
              <a:solidFill>
                <a:srgbClr val="023366"/>
              </a:solidFill>
              <a:latin typeface="Century Gothic" panose="020B0502020202020204" pitchFamily="34" charset="0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  <a:p>
            <a:pPr>
              <a:defRPr/>
            </a:pPr>
            <a:r>
              <a:rPr lang="ru-RU" sz="2000" b="1" dirty="0">
                <a:solidFill>
                  <a:srgbClr val="023366"/>
                </a:solidFill>
                <a:latin typeface="Century Gothic" panose="020B050202020202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200 тыс. м2/год</a:t>
            </a:r>
            <a:endParaRPr lang="ru-RU" sz="2000" b="1" dirty="0">
              <a:solidFill>
                <a:srgbClr val="023366"/>
              </a:solidFill>
              <a:latin typeface="Century Gothic" panose="020B0502020202020204" pitchFamily="34" charset="0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cxnSp>
        <p:nvCxnSpPr>
          <p:cNvPr id="10" name="Соединитель: уступ 9"/>
          <p:cNvCxnSpPr/>
          <p:nvPr/>
        </p:nvCxnSpPr>
        <p:spPr>
          <a:xfrm>
            <a:off x="1558702" y="2277666"/>
            <a:ext cx="3436047" cy="769870"/>
          </a:xfrm>
          <a:prstGeom prst="bentConnector3">
            <a:avLst>
              <a:gd name="adj1" fmla="val 50000"/>
            </a:avLst>
          </a:prstGeom>
          <a:ln w="38100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60;p14"/>
          <p:cNvSpPr txBox="1"/>
          <p:nvPr/>
        </p:nvSpPr>
        <p:spPr>
          <a:xfrm>
            <a:off x="9722329" y="5838577"/>
            <a:ext cx="252028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23366"/>
                </a:solidFill>
                <a:latin typeface="Century Gothic" panose="020B050202020202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Другие производители</a:t>
            </a:r>
            <a:endParaRPr lang="ru-RU" sz="2000" dirty="0">
              <a:solidFill>
                <a:srgbClr val="023366"/>
              </a:solidFill>
              <a:latin typeface="Century Gothic" panose="020B0502020202020204" pitchFamily="34" charset="0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cxnSp>
        <p:nvCxnSpPr>
          <p:cNvPr id="13" name="Соединитель: уступ 12"/>
          <p:cNvCxnSpPr/>
          <p:nvPr/>
        </p:nvCxnSpPr>
        <p:spPr>
          <a:xfrm rot="10800000">
            <a:off x="7319342" y="5518027"/>
            <a:ext cx="2336008" cy="491361"/>
          </a:xfrm>
          <a:prstGeom prst="bentConnector3">
            <a:avLst/>
          </a:prstGeom>
          <a:ln w="38100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34566" y="729167"/>
            <a:ext cx="54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566" y="840613"/>
            <a:ext cx="540000" cy="1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4566" y="952059"/>
            <a:ext cx="54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CustomShape 4"/>
          <p:cNvSpPr/>
          <p:nvPr/>
        </p:nvSpPr>
        <p:spPr>
          <a:xfrm>
            <a:off x="244526" y="587739"/>
            <a:ext cx="720081" cy="166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СДЕЛАНО В</a:t>
            </a:r>
            <a:endParaRPr lang="ru-RU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stomShape 4"/>
          <p:cNvSpPr/>
          <p:nvPr/>
        </p:nvSpPr>
        <p:spPr>
          <a:xfrm>
            <a:off x="244526" y="1019787"/>
            <a:ext cx="720080" cy="207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1710" y="333450"/>
            <a:ext cx="1224136" cy="1224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petrova\Desktop\ДЛЯ ПРЕЗЫ\Снимок экрана (51).pngСнимок экрана (51)"/>
          <p:cNvPicPr>
            <a:picLocks noChangeAspect="1"/>
          </p:cNvPicPr>
          <p:nvPr/>
        </p:nvPicPr>
        <p:blipFill>
          <a:blip r:embed="rId1" cstate="print"/>
          <a:srcRect l="16940" r="16940"/>
          <a:stretch>
            <a:fillRect/>
          </a:stretch>
        </p:blipFill>
        <p:spPr bwMode="auto">
          <a:xfrm>
            <a:off x="0" y="0"/>
            <a:ext cx="2926854" cy="2781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78" r="651" b="23318"/>
          <a:stretch>
            <a:fillRect/>
          </a:stretch>
        </p:blipFill>
        <p:spPr>
          <a:xfrm>
            <a:off x="9273696" y="4043432"/>
            <a:ext cx="2925100" cy="2822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475"/>
          <a:stretch>
            <a:fillRect/>
          </a:stretch>
        </p:blipFill>
        <p:spPr>
          <a:xfrm>
            <a:off x="6167815" y="4038492"/>
            <a:ext cx="2942570" cy="2821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6"/>
          <a:stretch>
            <a:fillRect/>
          </a:stretch>
        </p:blipFill>
        <p:spPr>
          <a:xfrm>
            <a:off x="6167815" y="-6749"/>
            <a:ext cx="6025131" cy="34365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9"/>
          <a:stretch>
            <a:fillRect/>
          </a:stretch>
        </p:blipFill>
        <p:spPr>
          <a:xfrm>
            <a:off x="-21017" y="3536262"/>
            <a:ext cx="6023404" cy="332985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02372" y="-24393"/>
            <a:ext cx="180000" cy="688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11186" y="-17854"/>
            <a:ext cx="180000" cy="688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110385" y="3573810"/>
            <a:ext cx="180000" cy="3292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9059398" y="-1676827"/>
            <a:ext cx="180000" cy="6132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 rot="5400000">
            <a:off x="5462373" y="-2717536"/>
            <a:ext cx="1260000" cy="12252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054922" y="-24394"/>
            <a:ext cx="180000" cy="133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Прямоугольник 59"/>
          <p:cNvSpPr/>
          <p:nvPr/>
        </p:nvSpPr>
        <p:spPr>
          <a:xfrm>
            <a:off x="-36586" y="3208568"/>
            <a:ext cx="12252056" cy="5537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1657" tIns="45589" rIns="91657" bIns="45589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ru-RU" sz="3000" b="1" spc="-1" dirty="0">
                <a:solidFill>
                  <a:srgbClr val="000066"/>
                </a:solidFill>
                <a:latin typeface="Century Gothic" panose="020B0502020202020204" pitchFamily="34" charset="0"/>
                <a:ea typeface="Arial" panose="020B0604020202020204"/>
              </a:rPr>
              <a:t>РЕАЛИЗОВАНО </a:t>
            </a:r>
            <a:r>
              <a:rPr lang="en-US" sz="3000" b="1" spc="-1" dirty="0">
                <a:solidFill>
                  <a:srgbClr val="000066"/>
                </a:solidFill>
                <a:latin typeface="Century Gothic" panose="020B0502020202020204" pitchFamily="34" charset="0"/>
                <a:ea typeface="Arial" panose="020B0604020202020204"/>
              </a:rPr>
              <a:t>&gt;</a:t>
            </a:r>
            <a:r>
              <a:rPr lang="ru-RU" sz="3000" b="1" spc="-1" dirty="0">
                <a:solidFill>
                  <a:srgbClr val="000066"/>
                </a:solidFill>
                <a:latin typeface="Century Gothic" panose="020B0502020202020204" pitchFamily="34" charset="0"/>
                <a:ea typeface="Arial" panose="020B0604020202020204"/>
              </a:rPr>
              <a:t> </a:t>
            </a:r>
            <a:r>
              <a:rPr lang="en-US" sz="3000" b="1" spc="-1" dirty="0">
                <a:solidFill>
                  <a:srgbClr val="000066"/>
                </a:solidFill>
                <a:latin typeface="Century Gothic" panose="020B0502020202020204" pitchFamily="34" charset="0"/>
                <a:ea typeface="Arial" panose="020B0604020202020204"/>
              </a:rPr>
              <a:t>5 000 </a:t>
            </a:r>
            <a:r>
              <a:rPr lang="ru-RU" sz="3000" b="1" spc="-1" dirty="0">
                <a:solidFill>
                  <a:srgbClr val="000066"/>
                </a:solidFill>
                <a:latin typeface="Century Gothic" panose="020B0502020202020204" pitchFamily="34" charset="0"/>
                <a:ea typeface="Arial" panose="020B0604020202020204"/>
              </a:rPr>
              <a:t>ОБЪЕКТОВ РАЗНОГО НАЗНАЧЕНИЯ </a:t>
            </a:r>
            <a:endParaRPr lang="ru-RU" sz="3000" b="1" spc="-1" dirty="0">
              <a:solidFill>
                <a:srgbClr val="000066"/>
              </a:solidFill>
              <a:latin typeface="Century Gothic" panose="020B0502020202020204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6200000">
            <a:off x="746338" y="4613147"/>
            <a:ext cx="1494005" cy="2998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1" y="5662042"/>
            <a:ext cx="2592289" cy="864096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7" cstate="print"/>
          <a:srcRect l="27481"/>
          <a:stretch>
            <a:fillRect/>
          </a:stretch>
        </p:blipFill>
        <p:spPr bwMode="auto">
          <a:xfrm>
            <a:off x="3070870" y="0"/>
            <a:ext cx="2926080" cy="278172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60221" y="0"/>
            <a:ext cx="11427432" cy="3714980"/>
          </a:xfrm>
          <a:prstGeom prst="rect">
            <a:avLst/>
          </a:prstGeom>
          <a:ln w="9360">
            <a:noFill/>
          </a:ln>
        </p:spPr>
      </p:pic>
      <p:sp>
        <p:nvSpPr>
          <p:cNvPr id="512" name="CustomShape 1"/>
          <p:cNvSpPr/>
          <p:nvPr/>
        </p:nvSpPr>
        <p:spPr>
          <a:xfrm>
            <a:off x="760221" y="3285760"/>
            <a:ext cx="11427432" cy="289651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3" name="CustomShape 2"/>
          <p:cNvSpPr/>
          <p:nvPr/>
        </p:nvSpPr>
        <p:spPr>
          <a:xfrm>
            <a:off x="1631307" y="3858113"/>
            <a:ext cx="10380837" cy="1281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РЕАЛИЗОВАННЫЕ </a:t>
            </a:r>
            <a:endParaRPr lang="ru-RU" sz="3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ПРОЕКТЫ С ПРИМЕНЕНИЕМ ФАЛЬШПОЛА</a:t>
            </a:r>
            <a:endParaRPr lang="ru-RU" sz="3600" b="0" strike="noStrike" spc="-1" dirty="0">
              <a:latin typeface="Arial" panose="020B0604020202020204"/>
            </a:endParaRPr>
          </a:p>
        </p:txBody>
      </p:sp>
      <p:sp>
        <p:nvSpPr>
          <p:cNvPr id="514" name="CustomShape 3"/>
          <p:cNvSpPr/>
          <p:nvPr/>
        </p:nvSpPr>
        <p:spPr>
          <a:xfrm flipV="1">
            <a:off x="1703298" y="5315190"/>
            <a:ext cx="3093077" cy="507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1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73057" y="5408091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522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46797" y="1620580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852" y="3384241"/>
            <a:ext cx="851872" cy="391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237" y="229322"/>
            <a:ext cx="405642" cy="4054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8885" y="0"/>
            <a:ext cx="51336" cy="618227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1468107" cy="6856707"/>
          </a:xfrm>
          <a:prstGeom prst="rect">
            <a:avLst/>
          </a:prstGeom>
          <a:ln w="9360">
            <a:noFill/>
          </a:ln>
        </p:spPr>
      </p:pic>
      <p:sp>
        <p:nvSpPr>
          <p:cNvPr id="524" name="CustomShape 1"/>
          <p:cNvSpPr/>
          <p:nvPr/>
        </p:nvSpPr>
        <p:spPr>
          <a:xfrm rot="10800000">
            <a:off x="2879" y="5116808"/>
            <a:ext cx="3275934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5" name="CustomShape 2"/>
          <p:cNvSpPr/>
          <p:nvPr/>
        </p:nvSpPr>
        <p:spPr>
          <a:xfrm>
            <a:off x="870367" y="5833350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6" name="CustomShape 3"/>
          <p:cNvSpPr/>
          <p:nvPr/>
        </p:nvSpPr>
        <p:spPr>
          <a:xfrm>
            <a:off x="143973" y="5158387"/>
            <a:ext cx="2999290" cy="492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Корпоративный университет СБЕРБАНКА, МО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535" name="CustomShape 10"/>
          <p:cNvSpPr/>
          <p:nvPr/>
        </p:nvSpPr>
        <p:spPr>
          <a:xfrm>
            <a:off x="0" y="5950657"/>
            <a:ext cx="3287260" cy="861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ECO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из ДСП повышенной плотности с финишным покрытием из </a:t>
            </a:r>
            <a:r>
              <a:rPr lang="ru-RU" sz="1400" b="0" strike="noStrike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ковролина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56253" y="0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241577" y="5511576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11561431" y="1724065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62782" y="3487726"/>
            <a:ext cx="851872" cy="391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40871" y="332806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60221" y="0"/>
            <a:ext cx="11427432" cy="6856707"/>
          </a:xfrm>
          <a:prstGeom prst="rect">
            <a:avLst/>
          </a:prstGeom>
          <a:ln w="9360">
            <a:noFill/>
          </a:ln>
        </p:spPr>
      </p:pic>
      <p:sp>
        <p:nvSpPr>
          <p:cNvPr id="543" name="CustomShape 7"/>
          <p:cNvSpPr/>
          <p:nvPr/>
        </p:nvSpPr>
        <p:spPr>
          <a:xfrm rot="10800000">
            <a:off x="8914599" y="5088698"/>
            <a:ext cx="3275934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4" name="CustomShape 8"/>
          <p:cNvSpPr/>
          <p:nvPr/>
        </p:nvSpPr>
        <p:spPr>
          <a:xfrm>
            <a:off x="9862716" y="5811745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5" name="CustomShape 9"/>
          <p:cNvSpPr/>
          <p:nvPr/>
        </p:nvSpPr>
        <p:spPr>
          <a:xfrm>
            <a:off x="9148929" y="5230411"/>
            <a:ext cx="2879265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Штаб-квартира ADIDAS, </a:t>
            </a:r>
            <a:endParaRPr lang="ru-RU" sz="16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г. Москва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548" name="CustomShape 10"/>
          <p:cNvSpPr/>
          <p:nvPr/>
        </p:nvSpPr>
        <p:spPr>
          <a:xfrm>
            <a:off x="8903153" y="5985665"/>
            <a:ext cx="3287260" cy="861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Фальшпол </a:t>
            </a:r>
            <a:r>
              <a:rPr lang="en-US" sz="1400" b="0" strike="noStrike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ECO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из ДСП повышенной плотности с финишным покрытием из антистатического  ПВХ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3236" y="-5862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73057" y="5408091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9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46797" y="1620580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852" y="3384241"/>
            <a:ext cx="851872" cy="391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237" y="229322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24837" y="0"/>
            <a:ext cx="11451909" cy="6856707"/>
          </a:xfrm>
          <a:prstGeom prst="rect">
            <a:avLst/>
          </a:prstGeom>
          <a:ln w="9360">
            <a:noFill/>
          </a:ln>
        </p:spPr>
      </p:pic>
      <p:sp>
        <p:nvSpPr>
          <p:cNvPr id="550" name="CustomShape 1"/>
          <p:cNvSpPr/>
          <p:nvPr/>
        </p:nvSpPr>
        <p:spPr>
          <a:xfrm rot="10800000">
            <a:off x="2879" y="5086537"/>
            <a:ext cx="3275934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CustomShape 2"/>
          <p:cNvSpPr/>
          <p:nvPr/>
        </p:nvSpPr>
        <p:spPr>
          <a:xfrm>
            <a:off x="870367" y="5905367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CustomShape 3"/>
          <p:cNvSpPr/>
          <p:nvPr/>
        </p:nvSpPr>
        <p:spPr>
          <a:xfrm>
            <a:off x="215972" y="5230411"/>
            <a:ext cx="2793596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Офис «Вертолеты России,</a:t>
            </a:r>
            <a:endParaRPr lang="ru-RU" sz="16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г. Москва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561" name="CustomShape 10"/>
          <p:cNvSpPr/>
          <p:nvPr/>
        </p:nvSpPr>
        <p:spPr>
          <a:xfrm>
            <a:off x="143981" y="6049401"/>
            <a:ext cx="3023246" cy="646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ru-RU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SOLID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из сульфата кальция с финишным покрытием из </a:t>
            </a:r>
            <a:r>
              <a:rPr lang="ru-RU" sz="1400" b="0" strike="noStrike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керамогранита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5544" y="0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241577" y="5511576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11561431" y="1724065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62782" y="3487726"/>
            <a:ext cx="851872" cy="391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40871" y="332806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60221" y="0"/>
            <a:ext cx="11427432" cy="6856707"/>
          </a:xfrm>
          <a:prstGeom prst="rect">
            <a:avLst/>
          </a:prstGeom>
          <a:ln w="9360">
            <a:noFill/>
          </a:ln>
        </p:spPr>
      </p:pic>
      <p:sp>
        <p:nvSpPr>
          <p:cNvPr id="569" name="CustomShape 7"/>
          <p:cNvSpPr/>
          <p:nvPr/>
        </p:nvSpPr>
        <p:spPr>
          <a:xfrm rot="10800000">
            <a:off x="8914599" y="5086537"/>
            <a:ext cx="3275934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0" name="CustomShape 8"/>
          <p:cNvSpPr/>
          <p:nvPr/>
        </p:nvSpPr>
        <p:spPr>
          <a:xfrm>
            <a:off x="9810523" y="5852435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1" name="CustomShape 9"/>
          <p:cNvSpPr/>
          <p:nvPr/>
        </p:nvSpPr>
        <p:spPr>
          <a:xfrm>
            <a:off x="9119149" y="5170002"/>
            <a:ext cx="2879945" cy="492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Verdana" panose="020B0604030504040204"/>
              </a:rPr>
              <a:t>Офис компании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Century Gothic" panose="020B0502020202020204"/>
                <a:ea typeface="Verdana" panose="020B0604030504040204"/>
              </a:rPr>
              <a:t>Huawei</a:t>
            </a: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Verdana" panose="020B0604030504040204"/>
              </a:rPr>
              <a:t>,                г. Москва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574" name="CustomShape 10"/>
          <p:cNvSpPr/>
          <p:nvPr/>
        </p:nvSpPr>
        <p:spPr>
          <a:xfrm>
            <a:off x="8903153" y="5952980"/>
            <a:ext cx="3287260" cy="861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ECO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из ДСП повышенной плотности с финишным покрытием  из </a:t>
            </a:r>
            <a:r>
              <a:rPr lang="ru-RU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ковролина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3236" y="-5862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73057" y="5408091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12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46797" y="1620580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852" y="3384241"/>
            <a:ext cx="851872" cy="3916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237" y="229322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1427432" cy="6856707"/>
          </a:xfrm>
          <a:prstGeom prst="rect">
            <a:avLst/>
          </a:prstGeom>
          <a:ln w="9360">
            <a:noFill/>
          </a:ln>
        </p:spPr>
      </p:pic>
      <p:sp>
        <p:nvSpPr>
          <p:cNvPr id="576" name="CustomShape 1"/>
          <p:cNvSpPr/>
          <p:nvPr/>
        </p:nvSpPr>
        <p:spPr>
          <a:xfrm rot="10800000">
            <a:off x="2880" y="5086537"/>
            <a:ext cx="3500376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7" name="CustomShape 2"/>
          <p:cNvSpPr/>
          <p:nvPr/>
        </p:nvSpPr>
        <p:spPr>
          <a:xfrm>
            <a:off x="863887" y="5977384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8" name="CustomShape 3"/>
          <p:cNvSpPr/>
          <p:nvPr/>
        </p:nvSpPr>
        <p:spPr>
          <a:xfrm>
            <a:off x="287963" y="5230411"/>
            <a:ext cx="2708287" cy="4924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Verdana" panose="020B0604030504040204"/>
              </a:rPr>
              <a:t>         Офис «АВИТО», </a:t>
            </a:r>
            <a:endParaRPr lang="ru-RU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Verdana" panose="020B0604030504040204"/>
              </a:rPr>
              <a:t>       г. Санкт-Петербург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587" name="CustomShape 10"/>
          <p:cNvSpPr/>
          <p:nvPr/>
        </p:nvSpPr>
        <p:spPr>
          <a:xfrm>
            <a:off x="0" y="6096449"/>
            <a:ext cx="3503256" cy="646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 ECO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из ДСП повышенной плотности с финишным покрытием из </a:t>
            </a:r>
            <a:r>
              <a:rPr lang="ru-RU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ковролина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25544" y="0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241577" y="5511576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11561431" y="1724065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62782" y="3487726"/>
            <a:ext cx="851872" cy="391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40871" y="332806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60221" y="-21605"/>
            <a:ext cx="11427432" cy="6878312"/>
          </a:xfrm>
          <a:prstGeom prst="rect">
            <a:avLst/>
          </a:prstGeom>
          <a:ln w="9360">
            <a:noFill/>
          </a:ln>
        </p:spPr>
      </p:pic>
      <p:sp>
        <p:nvSpPr>
          <p:cNvPr id="608" name="CustomShape 7"/>
          <p:cNvSpPr/>
          <p:nvPr/>
        </p:nvSpPr>
        <p:spPr>
          <a:xfrm rot="10800000">
            <a:off x="8759156" y="5086537"/>
            <a:ext cx="3431377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9" name="CustomShape 8"/>
          <p:cNvSpPr/>
          <p:nvPr/>
        </p:nvSpPr>
        <p:spPr>
          <a:xfrm>
            <a:off x="9797564" y="5956139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0" name="CustomShape 9"/>
          <p:cNvSpPr/>
          <p:nvPr/>
        </p:nvSpPr>
        <p:spPr>
          <a:xfrm>
            <a:off x="9047150" y="5242027"/>
            <a:ext cx="3143263" cy="492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Офис компании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Maxxium</a:t>
            </a: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        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Russia</a:t>
            </a: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, г. Москва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613" name="CustomShape 10"/>
          <p:cNvSpPr/>
          <p:nvPr/>
        </p:nvSpPr>
        <p:spPr>
          <a:xfrm>
            <a:off x="8759156" y="6121417"/>
            <a:ext cx="3431257" cy="646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 ECO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из ДСП повышенной плотности с финишным покрытием из </a:t>
            </a:r>
            <a:r>
              <a:rPr lang="ru-RU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ковролина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3236" y="-5862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73057" y="5408091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46797" y="1620580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852" y="3384241"/>
            <a:ext cx="851872" cy="391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237" y="229322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1427432" cy="6856707"/>
          </a:xfrm>
          <a:prstGeom prst="rect">
            <a:avLst/>
          </a:prstGeom>
          <a:ln w="9360">
            <a:noFill/>
          </a:ln>
        </p:spPr>
      </p:pic>
      <p:sp>
        <p:nvSpPr>
          <p:cNvPr id="589" name="CustomShape 1"/>
          <p:cNvSpPr/>
          <p:nvPr/>
        </p:nvSpPr>
        <p:spPr>
          <a:xfrm rot="10800000">
            <a:off x="2879" y="5086537"/>
            <a:ext cx="3275934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0" name="CustomShape 2"/>
          <p:cNvSpPr/>
          <p:nvPr/>
        </p:nvSpPr>
        <p:spPr>
          <a:xfrm>
            <a:off x="935878" y="5956139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1" name="CustomShape 3"/>
          <p:cNvSpPr/>
          <p:nvPr/>
        </p:nvSpPr>
        <p:spPr>
          <a:xfrm>
            <a:off x="143981" y="5242027"/>
            <a:ext cx="2999282" cy="492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      Офис класс А Группы          компаний 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Factor</a:t>
            </a: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, г. Москва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600" name="CustomShape 10"/>
          <p:cNvSpPr/>
          <p:nvPr/>
        </p:nvSpPr>
        <p:spPr>
          <a:xfrm>
            <a:off x="0" y="6121417"/>
            <a:ext cx="3239218" cy="646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ru-RU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SOLID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из сульфата кальция с финишным покрытием из </a:t>
            </a:r>
            <a:r>
              <a:rPr lang="ru-RU" sz="1400" b="0" strike="noStrike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керамогранита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5544" y="0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241577" y="5511576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11561431" y="1724065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62782" y="3487726"/>
            <a:ext cx="851872" cy="391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40871" y="332806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14784" y="17336"/>
            <a:ext cx="12219979" cy="684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76361"/>
          <a:stretch>
            <a:fillRect/>
          </a:stretch>
        </p:blipFill>
        <p:spPr bwMode="auto">
          <a:xfrm>
            <a:off x="-14966" y="-5234"/>
            <a:ext cx="12219979" cy="1490812"/>
          </a:xfrm>
          <a:prstGeom prst="rect">
            <a:avLst/>
          </a:prstGeom>
        </p:spPr>
      </p:pic>
      <p:sp>
        <p:nvSpPr>
          <p:cNvPr id="5" name="CustomShape 5"/>
          <p:cNvSpPr/>
          <p:nvPr/>
        </p:nvSpPr>
        <p:spPr bwMode="auto">
          <a:xfrm>
            <a:off x="-1" y="-5235"/>
            <a:ext cx="12190413" cy="1418805"/>
          </a:xfrm>
          <a:prstGeom prst="rect">
            <a:avLst/>
          </a:prstGeom>
          <a:blipFill>
            <a:blip r:embed="rId3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7" name="Прямоугольник 26"/>
          <p:cNvSpPr/>
          <p:nvPr/>
        </p:nvSpPr>
        <p:spPr>
          <a:xfrm>
            <a:off x="334566" y="729167"/>
            <a:ext cx="54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4566" y="840613"/>
            <a:ext cx="540000" cy="1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34566" y="952059"/>
            <a:ext cx="54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CustomShape 4"/>
          <p:cNvSpPr/>
          <p:nvPr/>
        </p:nvSpPr>
        <p:spPr>
          <a:xfrm>
            <a:off x="244526" y="587739"/>
            <a:ext cx="720081" cy="166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СДЕЛАНО В</a:t>
            </a:r>
            <a:endParaRPr lang="ru-RU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ustomShape 4"/>
          <p:cNvSpPr/>
          <p:nvPr/>
        </p:nvSpPr>
        <p:spPr>
          <a:xfrm>
            <a:off x="244526" y="1019787"/>
            <a:ext cx="720080" cy="207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7281" y="-519980"/>
            <a:ext cx="2520280" cy="2520280"/>
          </a:xfrm>
          <a:prstGeom prst="rect">
            <a:avLst/>
          </a:prstGeom>
        </p:spPr>
      </p:pic>
      <p:sp>
        <p:nvSpPr>
          <p:cNvPr id="33" name="CustomShape 26"/>
          <p:cNvSpPr/>
          <p:nvPr/>
        </p:nvSpPr>
        <p:spPr>
          <a:xfrm>
            <a:off x="1055028" y="549474"/>
            <a:ext cx="9786032" cy="57473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720" tIns="40680" rIns="81720" bIns="406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С</a:t>
            </a:r>
            <a:r>
              <a:rPr lang="ru-RU" sz="32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остав </a:t>
            </a:r>
            <a:r>
              <a:rPr lang="ru-RU" sz="3200" b="0" strike="noStrike" spc="-1" dirty="0" smtClean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фальшпола</a:t>
            </a:r>
            <a:endParaRPr lang="ru-RU" sz="3200" b="1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6694" y="1520582"/>
            <a:ext cx="6276158" cy="4411096"/>
          </a:xfrm>
          <a:prstGeom prst="rect">
            <a:avLst/>
          </a:prstGeom>
        </p:spPr>
      </p:pic>
      <p:sp>
        <p:nvSpPr>
          <p:cNvPr id="35" name="CustomShape 8"/>
          <p:cNvSpPr/>
          <p:nvPr/>
        </p:nvSpPr>
        <p:spPr>
          <a:xfrm>
            <a:off x="8609093" y="2222982"/>
            <a:ext cx="201181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C4587"/>
                </a:solidFill>
                <a:latin typeface="Calibri" panose="020F0502020204030204"/>
                <a:ea typeface="DejaVu Sans" panose="020B0603030804020204"/>
              </a:rPr>
              <a:t>ФИНИШНОЕ ПОКРЫТИЕ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36" name="Line 9"/>
          <p:cNvSpPr/>
          <p:nvPr/>
        </p:nvSpPr>
        <p:spPr>
          <a:xfrm flipH="1" flipV="1">
            <a:off x="4747106" y="2350311"/>
            <a:ext cx="3861987" cy="24086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" name="CustomShape 10"/>
          <p:cNvSpPr/>
          <p:nvPr/>
        </p:nvSpPr>
        <p:spPr>
          <a:xfrm>
            <a:off x="8586596" y="3142583"/>
            <a:ext cx="1782837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C4587"/>
                </a:solidFill>
                <a:latin typeface="Calibri" panose="020F0502020204030204"/>
                <a:ea typeface="DejaVu Sans" panose="020B0603030804020204"/>
              </a:rPr>
              <a:t>ПЛИТА ФАЛЬШПОЛА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38" name="Line 11"/>
          <p:cNvSpPr/>
          <p:nvPr/>
        </p:nvSpPr>
        <p:spPr>
          <a:xfrm flipH="1">
            <a:off x="4626298" y="3353086"/>
            <a:ext cx="3795079" cy="10634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" name="CustomShape 12"/>
          <p:cNvSpPr/>
          <p:nvPr/>
        </p:nvSpPr>
        <p:spPr>
          <a:xfrm>
            <a:off x="8585068" y="3410368"/>
            <a:ext cx="1385677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C4587"/>
                </a:solidFill>
                <a:latin typeface="Calibri" panose="020F0502020204030204"/>
                <a:ea typeface="DejaVu Sans" panose="020B0603030804020204"/>
              </a:rPr>
              <a:t>КАНТ БОКОВОЙ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40" name="Line 13"/>
          <p:cNvSpPr/>
          <p:nvPr/>
        </p:nvSpPr>
        <p:spPr>
          <a:xfrm flipH="1" flipV="1">
            <a:off x="5436826" y="3615413"/>
            <a:ext cx="3128353" cy="24087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Line 15"/>
          <p:cNvSpPr/>
          <p:nvPr/>
        </p:nvSpPr>
        <p:spPr>
          <a:xfrm flipH="1" flipV="1">
            <a:off x="3775377" y="5513829"/>
            <a:ext cx="3923599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CustomShape 16"/>
          <p:cNvSpPr/>
          <p:nvPr/>
        </p:nvSpPr>
        <p:spPr>
          <a:xfrm>
            <a:off x="8585069" y="4089306"/>
            <a:ext cx="1341185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C4587"/>
                </a:solidFill>
                <a:latin typeface="Calibri" panose="020F0502020204030204"/>
                <a:ea typeface="DejaVu Sans" panose="020B0603030804020204"/>
              </a:rPr>
              <a:t>СТРИНГЕР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43" name="Line 17"/>
          <p:cNvSpPr/>
          <p:nvPr/>
        </p:nvSpPr>
        <p:spPr>
          <a:xfrm flipH="1" flipV="1">
            <a:off x="5806611" y="4228887"/>
            <a:ext cx="2494699" cy="24089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Line 23"/>
          <p:cNvSpPr/>
          <p:nvPr/>
        </p:nvSpPr>
        <p:spPr>
          <a:xfrm flipH="1">
            <a:off x="4602780" y="4596276"/>
            <a:ext cx="3940407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Line 15"/>
          <p:cNvSpPr/>
          <p:nvPr/>
        </p:nvSpPr>
        <p:spPr>
          <a:xfrm flipV="1">
            <a:off x="4602780" y="4211008"/>
            <a:ext cx="10784" cy="385264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Line 23"/>
          <p:cNvSpPr/>
          <p:nvPr/>
        </p:nvSpPr>
        <p:spPr>
          <a:xfrm flipH="1">
            <a:off x="4607507" y="4997716"/>
            <a:ext cx="3940407" cy="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 dirty="0"/>
          </a:p>
        </p:txBody>
      </p:sp>
      <p:sp>
        <p:nvSpPr>
          <p:cNvPr id="47" name="Line 15"/>
          <p:cNvSpPr/>
          <p:nvPr/>
        </p:nvSpPr>
        <p:spPr>
          <a:xfrm flipH="1" flipV="1">
            <a:off x="3775377" y="4454220"/>
            <a:ext cx="3659" cy="1059598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Line 17"/>
          <p:cNvSpPr/>
          <p:nvPr/>
        </p:nvSpPr>
        <p:spPr>
          <a:xfrm flipH="1" flipV="1">
            <a:off x="6526598" y="3905976"/>
            <a:ext cx="2038582" cy="499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08" y="6020035"/>
            <a:ext cx="719534" cy="616967"/>
          </a:xfrm>
          <a:prstGeom prst="rect">
            <a:avLst/>
          </a:prstGeom>
        </p:spPr>
      </p:pic>
      <p:sp>
        <p:nvSpPr>
          <p:cNvPr id="50" name="CustomShape 8"/>
          <p:cNvSpPr/>
          <p:nvPr/>
        </p:nvSpPr>
        <p:spPr>
          <a:xfrm>
            <a:off x="1264563" y="6634443"/>
            <a:ext cx="2297103" cy="21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" b="0" strike="noStrike" spc="-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Экологичность. Класс </a:t>
            </a:r>
            <a:r>
              <a:rPr lang="en-US" sz="800" b="0" strike="noStrike" spc="-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E0 - E1</a:t>
            </a:r>
            <a:endParaRPr lang="ru-RU" sz="800" b="0" strike="noStrike" spc="-1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261" y="5950833"/>
            <a:ext cx="719534" cy="719795"/>
          </a:xfrm>
          <a:prstGeom prst="rect">
            <a:avLst/>
          </a:prstGeom>
        </p:spPr>
      </p:pic>
      <p:sp>
        <p:nvSpPr>
          <p:cNvPr id="52" name="CustomShape 8"/>
          <p:cNvSpPr/>
          <p:nvPr/>
        </p:nvSpPr>
        <p:spPr>
          <a:xfrm>
            <a:off x="2823625" y="6630351"/>
            <a:ext cx="2732806" cy="21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Возможность скрыть коммуникации</a:t>
            </a:r>
            <a:endParaRPr lang="ru-RU" sz="800" b="0" strike="noStrike" spc="-1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76" y="6039968"/>
            <a:ext cx="563311" cy="563514"/>
          </a:xfrm>
          <a:prstGeom prst="rect">
            <a:avLst/>
          </a:prstGeom>
        </p:spPr>
      </p:pic>
      <p:sp>
        <p:nvSpPr>
          <p:cNvPr id="54" name="CustomShape 8"/>
          <p:cNvSpPr/>
          <p:nvPr/>
        </p:nvSpPr>
        <p:spPr>
          <a:xfrm>
            <a:off x="5080200" y="6629431"/>
            <a:ext cx="3498045" cy="21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Выравнивание значительного перепада высот</a:t>
            </a:r>
            <a:endParaRPr lang="ru-RU" sz="800" b="0" strike="noStrike" spc="-1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144" y="6039968"/>
            <a:ext cx="582827" cy="583038"/>
          </a:xfrm>
          <a:prstGeom prst="rect">
            <a:avLst/>
          </a:prstGeom>
        </p:spPr>
      </p:pic>
      <p:sp>
        <p:nvSpPr>
          <p:cNvPr id="56" name="CustomShape 8"/>
          <p:cNvSpPr/>
          <p:nvPr/>
        </p:nvSpPr>
        <p:spPr>
          <a:xfrm>
            <a:off x="8343373" y="6645548"/>
            <a:ext cx="2126372" cy="21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Высокая скорость монтажа</a:t>
            </a:r>
            <a:endParaRPr lang="ru-RU" sz="800" b="0" strike="noStrike" spc="-1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63101" y="0"/>
            <a:ext cx="11427432" cy="6896677"/>
          </a:xfrm>
          <a:prstGeom prst="rect">
            <a:avLst/>
          </a:prstGeom>
          <a:ln w="9360">
            <a:noFill/>
          </a:ln>
        </p:spPr>
      </p:pic>
      <p:sp>
        <p:nvSpPr>
          <p:cNvPr id="634" name="CustomShape 7"/>
          <p:cNvSpPr/>
          <p:nvPr/>
        </p:nvSpPr>
        <p:spPr>
          <a:xfrm rot="10800000">
            <a:off x="8914599" y="5086537"/>
            <a:ext cx="3275934" cy="177017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8"/>
          <p:cNvSpPr/>
          <p:nvPr/>
        </p:nvSpPr>
        <p:spPr>
          <a:xfrm>
            <a:off x="9797564" y="5812105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CustomShape 9"/>
          <p:cNvSpPr/>
          <p:nvPr/>
        </p:nvSpPr>
        <p:spPr>
          <a:xfrm>
            <a:off x="9263146" y="5346758"/>
            <a:ext cx="2621179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 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Россети</a:t>
            </a: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, 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Калугаэнерго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639" name="CustomShape 10"/>
          <p:cNvSpPr/>
          <p:nvPr/>
        </p:nvSpPr>
        <p:spPr>
          <a:xfrm>
            <a:off x="9047150" y="6022683"/>
            <a:ext cx="3023246" cy="646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ru-RU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SOLID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из сульфата кальция с финишным покрытием из </a:t>
            </a:r>
            <a:r>
              <a:rPr lang="ru-RU" sz="1400" b="0" strike="noStrike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керамогранита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3236" y="-5862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73057" y="5408091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46797" y="1620580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852" y="3384241"/>
            <a:ext cx="851872" cy="391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237" y="229322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1427432" cy="6856707"/>
          </a:xfrm>
          <a:prstGeom prst="rect">
            <a:avLst/>
          </a:prstGeom>
          <a:ln w="9360">
            <a:noFill/>
          </a:ln>
        </p:spPr>
      </p:pic>
      <p:sp>
        <p:nvSpPr>
          <p:cNvPr id="615" name="CustomShape 1"/>
          <p:cNvSpPr/>
          <p:nvPr/>
        </p:nvSpPr>
        <p:spPr>
          <a:xfrm rot="10800000">
            <a:off x="2879" y="5086537"/>
            <a:ext cx="3428378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6" name="CustomShape 2"/>
          <p:cNvSpPr/>
          <p:nvPr/>
        </p:nvSpPr>
        <p:spPr>
          <a:xfrm>
            <a:off x="798736" y="5956139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7" name="CustomShape 3"/>
          <p:cNvSpPr/>
          <p:nvPr/>
        </p:nvSpPr>
        <p:spPr>
          <a:xfrm>
            <a:off x="119320" y="5242027"/>
            <a:ext cx="3287260" cy="492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      Новый офис компании </a:t>
            </a:r>
            <a:endParaRPr lang="ru-RU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Danaher</a:t>
            </a: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Corporation</a:t>
            </a: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, г.Москва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626" name="CustomShape 10"/>
          <p:cNvSpPr/>
          <p:nvPr/>
        </p:nvSpPr>
        <p:spPr>
          <a:xfrm>
            <a:off x="0" y="6094707"/>
            <a:ext cx="3431257" cy="646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ru-RU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ECO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из ДСП повышенной плотности с финишным покрытием из </a:t>
            </a:r>
            <a:r>
              <a:rPr lang="ru-RU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ковролина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25544" y="0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241577" y="5511576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11561431" y="1724065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62782" y="3487726"/>
            <a:ext cx="851872" cy="391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40871" y="332806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Picture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303270" y="-11587"/>
            <a:ext cx="4873406" cy="6871175"/>
          </a:xfrm>
          <a:prstGeom prst="rect">
            <a:avLst/>
          </a:prstGeom>
          <a:ln w="9360">
            <a:noFill/>
          </a:ln>
        </p:spPr>
      </p:pic>
      <p:pic>
        <p:nvPicPr>
          <p:cNvPr id="641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244" y="-11587"/>
            <a:ext cx="7446652" cy="6885610"/>
          </a:xfrm>
          <a:prstGeom prst="rect">
            <a:avLst/>
          </a:prstGeom>
          <a:ln w="9360">
            <a:noFill/>
          </a:ln>
        </p:spPr>
      </p:pic>
      <p:sp>
        <p:nvSpPr>
          <p:cNvPr id="642" name="CustomShape 1"/>
          <p:cNvSpPr/>
          <p:nvPr/>
        </p:nvSpPr>
        <p:spPr>
          <a:xfrm rot="10800000">
            <a:off x="8177101" y="5079271"/>
            <a:ext cx="3970773" cy="1770155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"/>
          <p:cNvSpPr/>
          <p:nvPr/>
        </p:nvSpPr>
        <p:spPr>
          <a:xfrm>
            <a:off x="9406642" y="6043011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3"/>
          <p:cNvSpPr/>
          <p:nvPr/>
        </p:nvSpPr>
        <p:spPr>
          <a:xfrm>
            <a:off x="8639094" y="5276568"/>
            <a:ext cx="3228420" cy="7388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     Гостиница,  г. Москва</a:t>
            </a:r>
            <a:endParaRPr lang="ru-RU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       Объект на стадии </a:t>
            </a:r>
            <a:endParaRPr lang="ru-RU" sz="16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              реализации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653" name="CustomShape 10"/>
          <p:cNvSpPr/>
          <p:nvPr/>
        </p:nvSpPr>
        <p:spPr>
          <a:xfrm>
            <a:off x="8724964" y="6101255"/>
            <a:ext cx="3167228" cy="646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Неразъемный 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ru-RU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SOLID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с финишным покрытием из штучного паркета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7175" y="-2715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12"/>
          <p:cNvPicPr/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170229" y="5499989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4" cstate="print"/>
          <a:srcRect l="29556" t="9706" r="28234" b="10240"/>
          <a:stretch>
            <a:fillRect/>
          </a:stretch>
        </p:blipFill>
        <p:spPr>
          <a:xfrm rot="16200000">
            <a:off x="149625" y="1712478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6" y="3476140"/>
            <a:ext cx="851872" cy="391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9065" y="321220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7"/>
            <a:ext cx="11427432" cy="6859588"/>
          </a:xfrm>
          <a:prstGeom prst="rect">
            <a:avLst/>
          </a:prstGeom>
        </p:spPr>
      </p:pic>
      <p:sp>
        <p:nvSpPr>
          <p:cNvPr id="642" name="CustomShape 1"/>
          <p:cNvSpPr/>
          <p:nvPr/>
        </p:nvSpPr>
        <p:spPr>
          <a:xfrm rot="10800000">
            <a:off x="2879" y="5086361"/>
            <a:ext cx="3275934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"/>
          <p:cNvSpPr/>
          <p:nvPr/>
        </p:nvSpPr>
        <p:spPr>
          <a:xfrm>
            <a:off x="903122" y="5866240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3"/>
          <p:cNvSpPr/>
          <p:nvPr/>
        </p:nvSpPr>
        <p:spPr>
          <a:xfrm>
            <a:off x="26636" y="5370548"/>
            <a:ext cx="3228420" cy="492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/>
            <a:r>
              <a:rPr lang="ru-RU" sz="160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Ростелеком-ЦОД</a:t>
            </a:r>
            <a:endParaRPr lang="ru-RU" sz="1600" i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653" name="CustomShape 10"/>
          <p:cNvSpPr/>
          <p:nvPr/>
        </p:nvSpPr>
        <p:spPr>
          <a:xfrm>
            <a:off x="0" y="6072729"/>
            <a:ext cx="3167228" cy="6464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Неразъемный 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ru-RU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SOLID </a:t>
            </a: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с финишным покрытием из керамогранита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25544" y="0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241577" y="5511576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11561431" y="1724065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62782" y="3487726"/>
            <a:ext cx="851872" cy="391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40871" y="332806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petrova\Desktop\a3ce80343d50354b015e013d3953a53b.jpga3ce80343d50354b015e013d3953a53b"/>
          <p:cNvPicPr>
            <a:picLocks noChangeAspect="1"/>
          </p:cNvPicPr>
          <p:nvPr/>
        </p:nvPicPr>
        <p:blipFill>
          <a:blip r:embed="rId1" cstate="print"/>
          <a:srcRect t="9996" b="9996"/>
          <a:stretch>
            <a:fillRect/>
          </a:stretch>
        </p:blipFill>
        <p:spPr>
          <a:xfrm>
            <a:off x="0" y="-3057"/>
            <a:ext cx="11427432" cy="6859588"/>
          </a:xfrm>
          <a:prstGeom prst="rect">
            <a:avLst/>
          </a:prstGeom>
        </p:spPr>
      </p:pic>
      <p:sp>
        <p:nvSpPr>
          <p:cNvPr id="642" name="CustomShape 1"/>
          <p:cNvSpPr/>
          <p:nvPr/>
        </p:nvSpPr>
        <p:spPr>
          <a:xfrm rot="10800000">
            <a:off x="2879" y="5086361"/>
            <a:ext cx="3275934" cy="177017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"/>
          <p:cNvSpPr/>
          <p:nvPr/>
        </p:nvSpPr>
        <p:spPr>
          <a:xfrm>
            <a:off x="903122" y="5866240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3"/>
          <p:cNvSpPr/>
          <p:nvPr/>
        </p:nvSpPr>
        <p:spPr>
          <a:xfrm>
            <a:off x="26636" y="5230180"/>
            <a:ext cx="3228420" cy="4922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/>
            <a:r>
              <a:rPr lang="ru-RU" sz="160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АО «ЗАСЛОН», г. Санкт-Петербург</a:t>
            </a:r>
            <a:endParaRPr lang="ru-RU" sz="1600" i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53" name="CustomShape 10"/>
          <p:cNvSpPr/>
          <p:nvPr/>
        </p:nvSpPr>
        <p:spPr>
          <a:xfrm>
            <a:off x="88253" y="5950146"/>
            <a:ext cx="3167228" cy="8618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sym typeface="+mn-ea"/>
              </a:rPr>
              <a:t>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sym typeface="+mn-ea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sym typeface="+mn-ea"/>
              </a:rPr>
              <a:t> ECO </a:t>
            </a:r>
            <a:r>
              <a:rPr lang="ru-RU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  <a:sym typeface="+mn-ea"/>
              </a:rPr>
              <a:t>из ДСП повышенной плотности с финишным покрытием из ламината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25544" y="0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241577" y="5511576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11561431" y="1724065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62782" y="3487726"/>
            <a:ext cx="851872" cy="391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40871" y="332806"/>
            <a:ext cx="405642" cy="4054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Picture 3" descr="C:\Users\petrova\Desktop\scale_1200 (1) копия.jpgscale_1200 (1) копия"/>
          <p:cNvPicPr/>
          <p:nvPr/>
        </p:nvPicPr>
        <p:blipFill>
          <a:blip r:embed="rId1" cstate="print"/>
          <a:srcRect l="23397" r="23397"/>
          <a:stretch>
            <a:fillRect/>
          </a:stretch>
        </p:blipFill>
        <p:spPr>
          <a:xfrm>
            <a:off x="7303270" y="-11587"/>
            <a:ext cx="4873406" cy="6871175"/>
          </a:xfrm>
          <a:prstGeom prst="rect">
            <a:avLst/>
          </a:prstGeom>
          <a:ln w="9360">
            <a:noFill/>
          </a:ln>
        </p:spPr>
      </p:pic>
      <p:sp>
        <p:nvSpPr>
          <p:cNvPr id="642" name="CustomShape 1"/>
          <p:cNvSpPr/>
          <p:nvPr/>
        </p:nvSpPr>
        <p:spPr>
          <a:xfrm rot="10800000">
            <a:off x="8177101" y="5079271"/>
            <a:ext cx="4013947" cy="1770155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"/>
          <p:cNvSpPr/>
          <p:nvPr/>
        </p:nvSpPr>
        <p:spPr>
          <a:xfrm>
            <a:off x="9623149" y="5897562"/>
            <a:ext cx="1360983" cy="212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3"/>
          <p:cNvSpPr/>
          <p:nvPr/>
        </p:nvSpPr>
        <p:spPr>
          <a:xfrm>
            <a:off x="8686713" y="5178755"/>
            <a:ext cx="3228420" cy="4922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Научный центр </a:t>
            </a:r>
            <a:r>
              <a:rPr lang="ru-RU" sz="1600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  <a:sym typeface="+mn-ea"/>
              </a:rPr>
              <a:t>НОВАТЭК </a:t>
            </a:r>
            <a:r>
              <a:rPr lang="ru-RU" sz="1600" b="0" strike="noStrike" spc="-1" dirty="0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г. Тюмень</a:t>
            </a:r>
            <a:endParaRPr lang="ru-RU" sz="1600" b="0" strike="noStrike" spc="-1" dirty="0">
              <a:latin typeface="Arial" panose="020B0604020202020204"/>
            </a:endParaRPr>
          </a:p>
        </p:txBody>
      </p:sp>
      <p:sp>
        <p:nvSpPr>
          <p:cNvPr id="653" name="CustomShape 10"/>
          <p:cNvSpPr/>
          <p:nvPr/>
        </p:nvSpPr>
        <p:spPr>
          <a:xfrm>
            <a:off x="8745916" y="6094903"/>
            <a:ext cx="3167228" cy="4306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Неразъемный фальшпол </a:t>
            </a:r>
            <a:r>
              <a:rPr lang="en-US" sz="1400" spc="-1" dirty="0" err="1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Perfaten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ru-RU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 </a:t>
            </a:r>
            <a:r>
              <a:rPr lang="en-US" sz="1400" spc="-1" dirty="0">
                <a:solidFill>
                  <a:srgbClr val="FFFFFF"/>
                </a:solidFill>
                <a:latin typeface="Century Gothic" panose="020B0502020202020204"/>
                <a:ea typeface="Century Gothic" panose="020B0502020202020204"/>
              </a:rPr>
              <a:t>SOLID </a:t>
            </a:r>
            <a:endParaRPr lang="ru-RU" sz="1400" b="0" strike="noStrike" spc="-1" dirty="0">
              <a:latin typeface="Arial" panose="020B060402020202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7175" y="-2715"/>
            <a:ext cx="45713" cy="68595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12"/>
          <p:cNvPicPr/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170229" y="5499989"/>
            <a:ext cx="1174952" cy="391629"/>
          </a:xfrm>
          <a:prstGeom prst="rect">
            <a:avLst/>
          </a:prstGeom>
          <a:ln>
            <a:noFill/>
          </a:ln>
        </p:spPr>
      </p:pic>
      <p:pic>
        <p:nvPicPr>
          <p:cNvPr id="8" name="Picture 3"/>
          <p:cNvPicPr/>
          <p:nvPr/>
        </p:nvPicPr>
        <p:blipFill>
          <a:blip r:embed="rId3" cstate="print"/>
          <a:srcRect l="29556" t="9706" r="28234" b="10240"/>
          <a:stretch>
            <a:fillRect/>
          </a:stretch>
        </p:blipFill>
        <p:spPr>
          <a:xfrm rot="16200000">
            <a:off x="149625" y="1712478"/>
            <a:ext cx="498355" cy="547849"/>
          </a:xfrm>
          <a:prstGeom prst="rect">
            <a:avLst/>
          </a:prstGeom>
          <a:ln w="936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6" y="3476140"/>
            <a:ext cx="851872" cy="391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9065" y="321220"/>
            <a:ext cx="405642" cy="405495"/>
          </a:xfrm>
          <a:prstGeom prst="rect">
            <a:avLst/>
          </a:prstGeom>
        </p:spPr>
      </p:pic>
      <p:pic>
        <p:nvPicPr>
          <p:cNvPr id="2" name="Изображение 1" descr="scale_1200 (1) копя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3805" y="0"/>
            <a:ext cx="6345999" cy="68595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44629" y="191"/>
            <a:ext cx="12219979" cy="6841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b="76361"/>
          <a:stretch>
            <a:fillRect/>
          </a:stretch>
        </p:blipFill>
        <p:spPr bwMode="auto">
          <a:xfrm>
            <a:off x="-29750" y="17337"/>
            <a:ext cx="12219979" cy="1849058"/>
          </a:xfrm>
          <a:prstGeom prst="rect">
            <a:avLst/>
          </a:prstGeom>
        </p:spPr>
      </p:pic>
      <p:sp>
        <p:nvSpPr>
          <p:cNvPr id="7" name="CustomShape 5"/>
          <p:cNvSpPr/>
          <p:nvPr/>
        </p:nvSpPr>
        <p:spPr bwMode="auto">
          <a:xfrm>
            <a:off x="-14784" y="17336"/>
            <a:ext cx="12190413" cy="1849058"/>
          </a:xfrm>
          <a:prstGeom prst="rect">
            <a:avLst/>
          </a:prstGeom>
          <a:blipFill>
            <a:blip r:embed="rId3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9" name="CustomShape 4"/>
          <p:cNvSpPr/>
          <p:nvPr/>
        </p:nvSpPr>
        <p:spPr>
          <a:xfrm>
            <a:off x="-35801" y="678819"/>
            <a:ext cx="12219979" cy="4845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spc="-1" dirty="0">
                <a:solidFill>
                  <a:schemeClr val="bg1"/>
                </a:solidFill>
                <a:latin typeface="Century Gothic" panose="020B0502020202020204"/>
              </a:rPr>
              <a:t>КОНТАКТЫ</a:t>
            </a:r>
            <a:endParaRPr lang="ru-RU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2"/>
          <a:stretch>
            <a:fillRect/>
          </a:stretch>
        </p:blipFill>
        <p:spPr>
          <a:xfrm>
            <a:off x="3946238" y="1866394"/>
            <a:ext cx="8248232" cy="4929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14784" y="17336"/>
            <a:ext cx="12219979" cy="684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76361"/>
          <a:stretch>
            <a:fillRect/>
          </a:stretch>
        </p:blipFill>
        <p:spPr bwMode="auto">
          <a:xfrm>
            <a:off x="-14966" y="-5234"/>
            <a:ext cx="12219979" cy="1490812"/>
          </a:xfrm>
          <a:prstGeom prst="rect">
            <a:avLst/>
          </a:prstGeom>
        </p:spPr>
      </p:pic>
      <p:sp>
        <p:nvSpPr>
          <p:cNvPr id="5" name="CustomShape 5"/>
          <p:cNvSpPr/>
          <p:nvPr/>
        </p:nvSpPr>
        <p:spPr bwMode="auto">
          <a:xfrm>
            <a:off x="-1" y="-5235"/>
            <a:ext cx="12190413" cy="1418805"/>
          </a:xfrm>
          <a:prstGeom prst="rect">
            <a:avLst/>
          </a:prstGeom>
          <a:blipFill>
            <a:blip r:embed="rId3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7" name="Прямоугольник 26"/>
          <p:cNvSpPr/>
          <p:nvPr/>
        </p:nvSpPr>
        <p:spPr>
          <a:xfrm>
            <a:off x="334566" y="729167"/>
            <a:ext cx="54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4566" y="840613"/>
            <a:ext cx="540000" cy="1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34566" y="952059"/>
            <a:ext cx="54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CustomShape 4"/>
          <p:cNvSpPr/>
          <p:nvPr/>
        </p:nvSpPr>
        <p:spPr>
          <a:xfrm>
            <a:off x="244526" y="587739"/>
            <a:ext cx="720081" cy="166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СДЕЛАНО В</a:t>
            </a:r>
            <a:endParaRPr lang="ru-RU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ustomShape 4"/>
          <p:cNvSpPr/>
          <p:nvPr/>
        </p:nvSpPr>
        <p:spPr>
          <a:xfrm>
            <a:off x="244526" y="1019787"/>
            <a:ext cx="720080" cy="207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5526" y="-386630"/>
            <a:ext cx="2520280" cy="2520280"/>
          </a:xfrm>
          <a:prstGeom prst="rect">
            <a:avLst/>
          </a:prstGeom>
        </p:spPr>
      </p:pic>
      <p:sp>
        <p:nvSpPr>
          <p:cNvPr id="57" name="CustomShape 26"/>
          <p:cNvSpPr/>
          <p:nvPr/>
        </p:nvSpPr>
        <p:spPr>
          <a:xfrm>
            <a:off x="334566" y="549474"/>
            <a:ext cx="9786032" cy="57473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720" tIns="40680" rIns="81720" bIns="4068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Размерный ряд</a:t>
            </a:r>
            <a:r>
              <a:rPr lang="ru-RU" sz="3200" b="0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 </a:t>
            </a:r>
            <a:r>
              <a:rPr lang="ru-RU" sz="3200" b="0" strike="noStrike" spc="-1" dirty="0" smtClean="0">
                <a:solidFill>
                  <a:srgbClr val="FFFFFF"/>
                </a:solidFill>
                <a:latin typeface="Century Gothic" panose="020B0502020202020204" pitchFamily="34" charset="0"/>
                <a:ea typeface="DejaVu Sans" panose="020B0603030804020204"/>
              </a:rPr>
              <a:t>панелей</a:t>
            </a:r>
            <a:endParaRPr lang="ru-RU" sz="3200" b="1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6734" y="3134451"/>
            <a:ext cx="5428543" cy="372513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819" y="3134450"/>
            <a:ext cx="4199978" cy="367750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34566" y="1474655"/>
            <a:ext cx="10151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Montserrat" panose="00000500000000000000" pitchFamily="2" charset="-52"/>
              </a:rPr>
              <a:t>В стандартном исполнении плиты имеют размер 600х600 мм, но оборудование завода </a:t>
            </a:r>
            <a:r>
              <a:rPr lang="ru-RU" b="1" i="0" dirty="0">
                <a:effectLst/>
                <a:latin typeface="Montserrat" panose="00000500000000000000" pitchFamily="2" charset="-52"/>
              </a:rPr>
              <a:t>ГК АСП </a:t>
            </a:r>
            <a:r>
              <a:rPr lang="ru-RU" b="0" i="0" dirty="0">
                <a:effectLst/>
                <a:latin typeface="Montserrat" panose="00000500000000000000" pitchFamily="2" charset="-52"/>
              </a:rPr>
              <a:t>позволяет производить панели уникальных размеров.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7209165" y="2428672"/>
            <a:ext cx="2108823" cy="3694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ru-RU" i="0" strike="noStrike" dirty="0">
                <a:effectLst/>
                <a:latin typeface="Montserrat" panose="00000500000000000000" pitchFamily="2" charset="-52"/>
              </a:rPr>
              <a:t>Квадратный</a:t>
            </a:r>
            <a:endParaRPr lang="ru-RU" i="0" dirty="0">
              <a:effectLst/>
              <a:latin typeface="Montserrat" panose="00000500000000000000" pitchFamily="2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8816" y="2443084"/>
            <a:ext cx="2647924" cy="3694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ru-RU" i="0" strike="noStrike" dirty="0">
                <a:effectLst/>
                <a:latin typeface="Montserrat" panose="00000500000000000000" pitchFamily="2" charset="-52"/>
              </a:rPr>
              <a:t>Прямоугольный</a:t>
            </a:r>
            <a:endParaRPr lang="ru-RU" i="0" dirty="0">
              <a:effectLst/>
              <a:latin typeface="Montserrat" panose="00000500000000000000" pitchFamily="2" charset="-5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14784" y="17336"/>
            <a:ext cx="12219979" cy="684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76361"/>
          <a:stretch>
            <a:fillRect/>
          </a:stretch>
        </p:blipFill>
        <p:spPr bwMode="auto">
          <a:xfrm>
            <a:off x="-14966" y="-5234"/>
            <a:ext cx="12219979" cy="1849058"/>
          </a:xfrm>
          <a:prstGeom prst="rect">
            <a:avLst/>
          </a:prstGeom>
        </p:spPr>
      </p:pic>
      <p:sp>
        <p:nvSpPr>
          <p:cNvPr id="5" name="CustomShape 5"/>
          <p:cNvSpPr/>
          <p:nvPr/>
        </p:nvSpPr>
        <p:spPr bwMode="auto">
          <a:xfrm>
            <a:off x="-1" y="-5235"/>
            <a:ext cx="12190413" cy="1849058"/>
          </a:xfrm>
          <a:prstGeom prst="rect">
            <a:avLst/>
          </a:prstGeom>
          <a:blipFill>
            <a:blip r:embed="rId3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" name="CustomShape 4"/>
          <p:cNvSpPr/>
          <p:nvPr/>
        </p:nvSpPr>
        <p:spPr>
          <a:xfrm>
            <a:off x="42442" y="640980"/>
            <a:ext cx="9725172" cy="4845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ФАЛЬШПОЛЫ</a:t>
            </a:r>
            <a:endParaRPr lang="ru-RU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3" descr="\\albes-fs\TDA\Отдел маркетинга\Маурина\fd46766bd6f0ea083ac0142205b8c949.png"/>
          <p:cNvPicPr/>
          <p:nvPr/>
        </p:nvPicPr>
        <p:blipFill rotWithShape="1">
          <a:blip r:embed="rId4" cstate="print">
            <a:grayscl/>
          </a:blip>
          <a:srcRect l="47298" t="43261" r="-1" b="1"/>
          <a:stretch>
            <a:fillRect/>
          </a:stretch>
        </p:blipFill>
        <p:spPr>
          <a:xfrm>
            <a:off x="8332814" y="2786470"/>
            <a:ext cx="3857598" cy="4065524"/>
          </a:xfrm>
          <a:prstGeom prst="rect">
            <a:avLst/>
          </a:prstGeom>
          <a:ln w="0">
            <a:noFill/>
          </a:ln>
        </p:spPr>
      </p:pic>
      <p:pic>
        <p:nvPicPr>
          <p:cNvPr id="6" name="Picture 2" descr="\\albes-fs\TDA\Отдел маркетинга\Маурина\фото в сс\сс\старые\82.jpg"/>
          <p:cNvPicPr/>
          <p:nvPr/>
        </p:nvPicPr>
        <p:blipFill rotWithShape="1">
          <a:blip r:embed="rId5" cstate="print">
            <a:grayscl/>
          </a:blip>
          <a:srcRect t="14975" r="21092"/>
          <a:stretch>
            <a:fillRect/>
          </a:stretch>
        </p:blipFill>
        <p:spPr>
          <a:xfrm>
            <a:off x="4164114" y="2780130"/>
            <a:ext cx="3830422" cy="4078218"/>
          </a:xfrm>
          <a:prstGeom prst="rect">
            <a:avLst/>
          </a:prstGeom>
          <a:ln w="0">
            <a:noFill/>
          </a:ln>
        </p:spPr>
      </p:pic>
      <p:pic>
        <p:nvPicPr>
          <p:cNvPr id="7" name="Picture 4" descr="\\albes-fs\TDA\Отдел маркетинга\Маурина\1433_b0a4414.png"/>
          <p:cNvPicPr/>
          <p:nvPr/>
        </p:nvPicPr>
        <p:blipFill rotWithShape="1">
          <a:blip r:embed="rId6" cstate="print">
            <a:grayscl/>
          </a:blip>
          <a:srcRect l="13915" t="14359" r="9057"/>
          <a:stretch>
            <a:fillRect/>
          </a:stretch>
        </p:blipFill>
        <p:spPr>
          <a:xfrm>
            <a:off x="-9957" y="2796225"/>
            <a:ext cx="3877918" cy="4078218"/>
          </a:xfrm>
          <a:prstGeom prst="rect">
            <a:avLst/>
          </a:prstGeom>
          <a:ln w="0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-40109" y="2011723"/>
            <a:ext cx="3877918" cy="553898"/>
          </a:xfrm>
          <a:prstGeom prst="rect">
            <a:avLst/>
          </a:prstGeom>
          <a:noFill/>
        </p:spPr>
        <p:txBody>
          <a:bodyPr wrap="square" lIns="91401" tIns="45700" rIns="91401" bIns="45700" rtlCol="0">
            <a:spAutoFit/>
          </a:bodyPr>
          <a:lstStyle/>
          <a:p>
            <a:pPr algn="ctr"/>
            <a:r>
              <a:rPr lang="ru-RU" sz="1500" dirty="0">
                <a:solidFill>
                  <a:srgbClr val="023366"/>
                </a:solidFill>
                <a:latin typeface="Century Gothic" panose="020B0502020202020204" pitchFamily="34" charset="0"/>
              </a:rPr>
              <a:t>Плиты из</a:t>
            </a:r>
            <a:endParaRPr lang="ru-RU" sz="1500" dirty="0">
              <a:solidFill>
                <a:srgbClr val="0233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500" dirty="0">
                <a:solidFill>
                  <a:srgbClr val="023366"/>
                </a:solidFill>
                <a:latin typeface="Century Gothic" panose="020B0502020202020204" pitchFamily="34" charset="0"/>
              </a:rPr>
              <a:t>металла</a:t>
            </a:r>
            <a:endParaRPr lang="ru-RU" sz="1500" dirty="0">
              <a:solidFill>
                <a:srgbClr val="0233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4114" y="2011723"/>
            <a:ext cx="3830422" cy="553898"/>
          </a:xfrm>
          <a:prstGeom prst="rect">
            <a:avLst/>
          </a:prstGeom>
          <a:noFill/>
        </p:spPr>
        <p:txBody>
          <a:bodyPr wrap="square" lIns="91401" tIns="45700" rIns="91401" bIns="45700" rtlCol="0">
            <a:spAutoFit/>
          </a:bodyPr>
          <a:lstStyle/>
          <a:p>
            <a:pPr algn="ctr"/>
            <a:r>
              <a:rPr lang="ru-RU" sz="1500" dirty="0">
                <a:solidFill>
                  <a:srgbClr val="023366"/>
                </a:solidFill>
                <a:latin typeface="Century Gothic" panose="020B0502020202020204" pitchFamily="34" charset="0"/>
              </a:rPr>
              <a:t>Плиты из</a:t>
            </a:r>
            <a:endParaRPr lang="ru-RU" sz="1500" dirty="0">
              <a:solidFill>
                <a:srgbClr val="0233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500" dirty="0">
                <a:solidFill>
                  <a:srgbClr val="023366"/>
                </a:solidFill>
                <a:latin typeface="Century Gothic" panose="020B0502020202020204" pitchFamily="34" charset="0"/>
              </a:rPr>
              <a:t>сульфата-кальция</a:t>
            </a:r>
            <a:endParaRPr lang="ru-RU" sz="1500" dirty="0">
              <a:solidFill>
                <a:srgbClr val="0233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2606" y="2011723"/>
            <a:ext cx="3816788" cy="553898"/>
          </a:xfrm>
          <a:prstGeom prst="rect">
            <a:avLst/>
          </a:prstGeom>
          <a:noFill/>
        </p:spPr>
        <p:txBody>
          <a:bodyPr wrap="square" lIns="91401" tIns="45700" rIns="91401" bIns="45700" rtlCol="0">
            <a:spAutoFit/>
          </a:bodyPr>
          <a:lstStyle/>
          <a:p>
            <a:pPr algn="ctr"/>
            <a:r>
              <a:rPr lang="ru-RU" sz="1500" dirty="0">
                <a:solidFill>
                  <a:srgbClr val="023366"/>
                </a:solidFill>
                <a:latin typeface="Century Gothic" panose="020B0502020202020204" pitchFamily="34" charset="0"/>
              </a:rPr>
              <a:t>Плиты из</a:t>
            </a:r>
            <a:endParaRPr lang="ru-RU" sz="1500" dirty="0">
              <a:solidFill>
                <a:srgbClr val="023366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500" dirty="0">
                <a:solidFill>
                  <a:srgbClr val="023366"/>
                </a:solidFill>
                <a:latin typeface="Century Gothic" panose="020B0502020202020204" pitchFamily="34" charset="0"/>
              </a:rPr>
              <a:t>ДСП</a:t>
            </a:r>
            <a:endParaRPr lang="ru-RU" sz="1500" dirty="0">
              <a:solidFill>
                <a:srgbClr val="0233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6711" y="2796233"/>
            <a:ext cx="3833501" cy="4078210"/>
          </a:xfrm>
          <a:prstGeom prst="rect">
            <a:avLst/>
          </a:prstGeom>
          <a:solidFill>
            <a:srgbClr val="007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10800000">
            <a:off x="1497788" y="2757905"/>
            <a:ext cx="565059" cy="4731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143094" y="2796232"/>
            <a:ext cx="3833501" cy="4078210"/>
          </a:xfrm>
          <a:prstGeom prst="rect">
            <a:avLst/>
          </a:prstGeom>
          <a:solidFill>
            <a:srgbClr val="007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0800000">
            <a:off x="5819098" y="2757905"/>
            <a:ext cx="565059" cy="4731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311795" y="2812337"/>
            <a:ext cx="3857598" cy="4046011"/>
          </a:xfrm>
          <a:prstGeom prst="rect">
            <a:avLst/>
          </a:prstGeom>
          <a:solidFill>
            <a:srgbClr val="0078B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10800000">
            <a:off x="9928444" y="2780130"/>
            <a:ext cx="565059" cy="4731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23" y="3919348"/>
            <a:ext cx="1799766" cy="17997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80" y="3740278"/>
            <a:ext cx="1799766" cy="17997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089" y="3919348"/>
            <a:ext cx="1799766" cy="179976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2503917" y="4462177"/>
            <a:ext cx="4071865" cy="707766"/>
          </a:xfrm>
          <a:prstGeom prst="rect">
            <a:avLst/>
          </a:prstGeom>
          <a:noFill/>
        </p:spPr>
        <p:txBody>
          <a:bodyPr wrap="square" lIns="91401" tIns="45700" rIns="91401" bIns="45700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ПОЛНЫЙ</a:t>
            </a:r>
            <a:endParaRPr lang="ru-RU" sz="2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производственный цикл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4566" y="729167"/>
            <a:ext cx="54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4566" y="840613"/>
            <a:ext cx="540000" cy="1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34566" y="952059"/>
            <a:ext cx="54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CustomShape 4"/>
          <p:cNvSpPr/>
          <p:nvPr/>
        </p:nvSpPr>
        <p:spPr>
          <a:xfrm>
            <a:off x="244526" y="587739"/>
            <a:ext cx="720081" cy="166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СДЕЛАНО В</a:t>
            </a:r>
            <a:endParaRPr lang="ru-RU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ustomShape 4"/>
          <p:cNvSpPr/>
          <p:nvPr/>
        </p:nvSpPr>
        <p:spPr>
          <a:xfrm>
            <a:off x="244526" y="1019787"/>
            <a:ext cx="720080" cy="207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7254" y="-386630"/>
            <a:ext cx="2520280" cy="2520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14784" y="17336"/>
            <a:ext cx="12219979" cy="684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76361"/>
          <a:stretch>
            <a:fillRect/>
          </a:stretch>
        </p:blipFill>
        <p:spPr bwMode="auto">
          <a:xfrm>
            <a:off x="-14966" y="-5234"/>
            <a:ext cx="12219979" cy="1490812"/>
          </a:xfrm>
          <a:prstGeom prst="rect">
            <a:avLst/>
          </a:prstGeom>
        </p:spPr>
      </p:pic>
      <p:sp>
        <p:nvSpPr>
          <p:cNvPr id="5" name="CustomShape 5"/>
          <p:cNvSpPr/>
          <p:nvPr/>
        </p:nvSpPr>
        <p:spPr bwMode="auto">
          <a:xfrm>
            <a:off x="-1" y="-5235"/>
            <a:ext cx="12190413" cy="1490813"/>
          </a:xfrm>
          <a:prstGeom prst="rect">
            <a:avLst/>
          </a:prstGeom>
          <a:blipFill>
            <a:blip r:embed="rId3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" name="CustomShape 4"/>
          <p:cNvSpPr/>
          <p:nvPr/>
        </p:nvSpPr>
        <p:spPr>
          <a:xfrm>
            <a:off x="42442" y="640980"/>
            <a:ext cx="9725172" cy="4845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ФИНИШНЫЕ ПОКРЫТИЯ</a:t>
            </a:r>
            <a:endParaRPr lang="ru-RU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4566" y="729167"/>
            <a:ext cx="54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4566" y="840613"/>
            <a:ext cx="540000" cy="1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34566" y="952059"/>
            <a:ext cx="54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CustomShape 4"/>
          <p:cNvSpPr/>
          <p:nvPr/>
        </p:nvSpPr>
        <p:spPr>
          <a:xfrm>
            <a:off x="244526" y="587739"/>
            <a:ext cx="720081" cy="166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СДЕЛАНО В</a:t>
            </a:r>
            <a:endParaRPr lang="ru-RU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ustomShape 4"/>
          <p:cNvSpPr/>
          <p:nvPr/>
        </p:nvSpPr>
        <p:spPr>
          <a:xfrm>
            <a:off x="244526" y="1019787"/>
            <a:ext cx="720080" cy="207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1390" y="-458638"/>
            <a:ext cx="2520280" cy="2520280"/>
          </a:xfrm>
          <a:prstGeom prst="rect">
            <a:avLst/>
          </a:prstGeom>
        </p:spPr>
      </p:pic>
      <p:sp>
        <p:nvSpPr>
          <p:cNvPr id="33" name="CustomShape 1"/>
          <p:cNvSpPr/>
          <p:nvPr/>
        </p:nvSpPr>
        <p:spPr>
          <a:xfrm>
            <a:off x="-24840" y="2781000"/>
            <a:ext cx="3453480" cy="29664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" name="CustomShape 2"/>
          <p:cNvSpPr/>
          <p:nvPr/>
        </p:nvSpPr>
        <p:spPr>
          <a:xfrm>
            <a:off x="-24840" y="3213000"/>
            <a:ext cx="3453480" cy="29664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" name="CustomShape 3"/>
          <p:cNvSpPr/>
          <p:nvPr/>
        </p:nvSpPr>
        <p:spPr>
          <a:xfrm>
            <a:off x="-24840" y="3717000"/>
            <a:ext cx="3453480" cy="29664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" name="CustomShape 4"/>
          <p:cNvSpPr/>
          <p:nvPr/>
        </p:nvSpPr>
        <p:spPr>
          <a:xfrm>
            <a:off x="-24840" y="4221000"/>
            <a:ext cx="3453480" cy="29664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" name="CustomShape 5"/>
          <p:cNvSpPr/>
          <p:nvPr/>
        </p:nvSpPr>
        <p:spPr>
          <a:xfrm>
            <a:off x="-24840" y="4724640"/>
            <a:ext cx="3453480" cy="29664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" name="CustomShape 6"/>
          <p:cNvSpPr/>
          <p:nvPr/>
        </p:nvSpPr>
        <p:spPr>
          <a:xfrm>
            <a:off x="-24840" y="5156640"/>
            <a:ext cx="3453480" cy="29664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" name="CustomShape 7"/>
          <p:cNvSpPr/>
          <p:nvPr/>
        </p:nvSpPr>
        <p:spPr>
          <a:xfrm>
            <a:off x="-24840" y="5589360"/>
            <a:ext cx="3453480" cy="29664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CustomShape 8"/>
          <p:cNvSpPr/>
          <p:nvPr/>
        </p:nvSpPr>
        <p:spPr>
          <a:xfrm>
            <a:off x="-24840" y="6021360"/>
            <a:ext cx="3453480" cy="29664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" name="CustomShape 9"/>
          <p:cNvSpPr/>
          <p:nvPr/>
        </p:nvSpPr>
        <p:spPr>
          <a:xfrm>
            <a:off x="-24840" y="6441840"/>
            <a:ext cx="3453480" cy="29664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" name="Picture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21686" y="278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43" name="Picture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74046" y="278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44" name="Picture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26046" y="278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45" name="Picture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78046" y="278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46" name="Picture 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30406" y="278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47" name="Picture 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082406" y="2781000"/>
            <a:ext cx="1053360" cy="296640"/>
          </a:xfrm>
          <a:prstGeom prst="rect">
            <a:avLst/>
          </a:prstGeom>
          <a:ln w="9360">
            <a:noFill/>
          </a:ln>
        </p:spPr>
      </p:pic>
      <p:sp>
        <p:nvSpPr>
          <p:cNvPr id="48" name="CustomShape 10"/>
          <p:cNvSpPr/>
          <p:nvPr/>
        </p:nvSpPr>
        <p:spPr>
          <a:xfrm>
            <a:off x="-24840" y="2792520"/>
            <a:ext cx="3453480" cy="27216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АНТИСТАТИЧЕСКИЙ ПВХ</a:t>
            </a:r>
            <a:endParaRPr lang="ru-RU" sz="1200" b="0" strike="noStrike" spc="-1">
              <a:latin typeface="Arial" panose="020B0604020202020204"/>
            </a:endParaRPr>
          </a:p>
        </p:txBody>
      </p:sp>
      <p:sp>
        <p:nvSpPr>
          <p:cNvPr id="49" name="CustomShape 11"/>
          <p:cNvSpPr/>
          <p:nvPr/>
        </p:nvSpPr>
        <p:spPr>
          <a:xfrm>
            <a:off x="-24840" y="3213360"/>
            <a:ext cx="3453480" cy="45468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КОВРОВАЯ ПЛИТКА, РУЛОННЫЙ КОВРОЛИН</a:t>
            </a:r>
            <a:endParaRPr lang="ru-RU" sz="1200" b="0" strike="noStrike" spc="-1">
              <a:latin typeface="Arial" panose="020B0604020202020204"/>
            </a:endParaRPr>
          </a:p>
        </p:txBody>
      </p:sp>
      <p:pic>
        <p:nvPicPr>
          <p:cNvPr id="50" name="Picture 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21686" y="3213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51" name="Picture 1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463966" y="3213000"/>
            <a:ext cx="1063080" cy="296640"/>
          </a:xfrm>
          <a:prstGeom prst="rect">
            <a:avLst/>
          </a:prstGeom>
          <a:ln w="9360">
            <a:noFill/>
          </a:ln>
        </p:spPr>
      </p:pic>
      <p:pic>
        <p:nvPicPr>
          <p:cNvPr id="52" name="Picture 1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26046" y="3213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53" name="Picture 1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78046" y="3213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54" name="Picture 1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930406" y="3213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55" name="Picture 1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082406" y="3213000"/>
            <a:ext cx="1053360" cy="296640"/>
          </a:xfrm>
          <a:prstGeom prst="rect">
            <a:avLst/>
          </a:prstGeom>
          <a:ln w="9360">
            <a:noFill/>
          </a:ln>
        </p:spPr>
      </p:pic>
      <p:sp>
        <p:nvSpPr>
          <p:cNvPr id="56" name="CustomShape 12"/>
          <p:cNvSpPr/>
          <p:nvPr/>
        </p:nvSpPr>
        <p:spPr>
          <a:xfrm>
            <a:off x="-24840" y="3717360"/>
            <a:ext cx="3453480" cy="27216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КЕРАМОГРАНИТ</a:t>
            </a:r>
            <a:endParaRPr lang="ru-RU" sz="1200" b="0" strike="noStrike" spc="-1">
              <a:latin typeface="Arial" panose="020B0604020202020204"/>
            </a:endParaRPr>
          </a:p>
        </p:txBody>
      </p:sp>
      <p:pic>
        <p:nvPicPr>
          <p:cNvPr id="57" name="Picture 1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321686" y="5589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58" name="Picture 1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474046" y="5589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59" name="Picture 1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626046" y="5589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60" name="Picture 1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778046" y="5589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61" name="Picture 2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930406" y="5589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62" name="Picture 2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082406" y="5589360"/>
            <a:ext cx="1053360" cy="296640"/>
          </a:xfrm>
          <a:prstGeom prst="rect">
            <a:avLst/>
          </a:prstGeom>
          <a:ln w="9360">
            <a:noFill/>
          </a:ln>
        </p:spPr>
      </p:pic>
      <p:sp>
        <p:nvSpPr>
          <p:cNvPr id="63" name="CustomShape 13"/>
          <p:cNvSpPr/>
          <p:nvPr/>
        </p:nvSpPr>
        <p:spPr>
          <a:xfrm>
            <a:off x="-24840" y="4221360"/>
            <a:ext cx="3453480" cy="27216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ПАРКЕТ</a:t>
            </a:r>
            <a:endParaRPr lang="ru-RU" sz="1200" b="0" strike="noStrike" spc="-1">
              <a:latin typeface="Arial" panose="020B0604020202020204"/>
            </a:endParaRPr>
          </a:p>
        </p:txBody>
      </p:sp>
      <p:pic>
        <p:nvPicPr>
          <p:cNvPr id="64" name="Picture 2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321686" y="422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65" name="Picture 2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474046" y="422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66" name="Picture 2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626046" y="422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67" name="Picture 2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778046" y="422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68" name="Picture 2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930406" y="4221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69" name="Picture 2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82406" y="4221000"/>
            <a:ext cx="1053360" cy="296640"/>
          </a:xfrm>
          <a:prstGeom prst="rect">
            <a:avLst/>
          </a:prstGeom>
          <a:ln w="9360">
            <a:noFill/>
          </a:ln>
        </p:spPr>
      </p:pic>
      <p:sp>
        <p:nvSpPr>
          <p:cNvPr id="70" name="CustomShape 14"/>
          <p:cNvSpPr/>
          <p:nvPr/>
        </p:nvSpPr>
        <p:spPr>
          <a:xfrm>
            <a:off x="-24840" y="4725000"/>
            <a:ext cx="3453480" cy="27216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ЛАМИНАТ</a:t>
            </a:r>
            <a:endParaRPr lang="ru-RU" sz="1200" b="0" strike="noStrike" spc="-1">
              <a:latin typeface="Arial" panose="020B0604020202020204"/>
            </a:endParaRPr>
          </a:p>
        </p:txBody>
      </p:sp>
      <p:pic>
        <p:nvPicPr>
          <p:cNvPr id="71" name="Picture 30"/>
          <p:cNvPicPr/>
          <p:nvPr/>
        </p:nvPicPr>
        <p:blipFill>
          <a:blip r:embed="rId29" cstate="print"/>
          <a:srcRect r="18121"/>
          <a:stretch>
            <a:fillRect/>
          </a:stretch>
        </p:blipFill>
        <p:spPr>
          <a:xfrm>
            <a:off x="4321686" y="4724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72" name="Picture 31"/>
          <p:cNvPicPr/>
          <p:nvPr/>
        </p:nvPicPr>
        <p:blipFill>
          <a:blip r:embed="rId30" cstate="print"/>
          <a:srcRect r="18121"/>
          <a:stretch>
            <a:fillRect/>
          </a:stretch>
        </p:blipFill>
        <p:spPr>
          <a:xfrm>
            <a:off x="5474046" y="4724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73" name="Picture 32"/>
          <p:cNvPicPr/>
          <p:nvPr/>
        </p:nvPicPr>
        <p:blipFill>
          <a:blip r:embed="rId31" cstate="print"/>
          <a:srcRect r="18121"/>
          <a:stretch>
            <a:fillRect/>
          </a:stretch>
        </p:blipFill>
        <p:spPr>
          <a:xfrm>
            <a:off x="6626046" y="4724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74" name="Picture 33"/>
          <p:cNvPicPr/>
          <p:nvPr/>
        </p:nvPicPr>
        <p:blipFill>
          <a:blip r:embed="rId32" cstate="print"/>
          <a:srcRect r="18121"/>
          <a:stretch>
            <a:fillRect/>
          </a:stretch>
        </p:blipFill>
        <p:spPr>
          <a:xfrm>
            <a:off x="7778046" y="4724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75" name="Picture 34"/>
          <p:cNvPicPr/>
          <p:nvPr/>
        </p:nvPicPr>
        <p:blipFill>
          <a:blip r:embed="rId33" cstate="print"/>
          <a:srcRect r="18121"/>
          <a:stretch>
            <a:fillRect/>
          </a:stretch>
        </p:blipFill>
        <p:spPr>
          <a:xfrm>
            <a:off x="8930406" y="4724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76" name="Picture 35"/>
          <p:cNvPicPr/>
          <p:nvPr/>
        </p:nvPicPr>
        <p:blipFill>
          <a:blip r:embed="rId34" cstate="print"/>
          <a:srcRect r="18121"/>
          <a:stretch>
            <a:fillRect/>
          </a:stretch>
        </p:blipFill>
        <p:spPr>
          <a:xfrm>
            <a:off x="10082406" y="4724640"/>
            <a:ext cx="1053360" cy="296640"/>
          </a:xfrm>
          <a:prstGeom prst="rect">
            <a:avLst/>
          </a:prstGeom>
          <a:ln w="9360">
            <a:noFill/>
          </a:ln>
        </p:spPr>
      </p:pic>
      <p:sp>
        <p:nvSpPr>
          <p:cNvPr id="77" name="CustomShape 15"/>
          <p:cNvSpPr/>
          <p:nvPr/>
        </p:nvSpPr>
        <p:spPr>
          <a:xfrm>
            <a:off x="-24840" y="5157360"/>
            <a:ext cx="3453480" cy="27216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КАУЧУК</a:t>
            </a:r>
            <a:endParaRPr lang="ru-RU" sz="1200" b="0" strike="noStrike" spc="-1">
              <a:latin typeface="Arial" panose="020B0604020202020204"/>
            </a:endParaRPr>
          </a:p>
        </p:txBody>
      </p:sp>
      <p:pic>
        <p:nvPicPr>
          <p:cNvPr id="78" name="Picture 38"/>
          <p:cNvPicPr/>
          <p:nvPr/>
        </p:nvPicPr>
        <p:blipFill>
          <a:blip r:embed="rId35" cstate="print"/>
          <a:srcRect r="20717"/>
          <a:stretch>
            <a:fillRect/>
          </a:stretch>
        </p:blipFill>
        <p:spPr>
          <a:xfrm>
            <a:off x="4321686" y="5156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79" name="Picture 39"/>
          <p:cNvPicPr/>
          <p:nvPr/>
        </p:nvPicPr>
        <p:blipFill>
          <a:blip r:embed="rId36" cstate="print"/>
          <a:srcRect r="20717"/>
          <a:stretch>
            <a:fillRect/>
          </a:stretch>
        </p:blipFill>
        <p:spPr>
          <a:xfrm>
            <a:off x="5474046" y="5156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80" name="Picture 40"/>
          <p:cNvPicPr/>
          <p:nvPr/>
        </p:nvPicPr>
        <p:blipFill>
          <a:blip r:embed="rId37" cstate="print"/>
          <a:srcRect r="20717"/>
          <a:stretch>
            <a:fillRect/>
          </a:stretch>
        </p:blipFill>
        <p:spPr>
          <a:xfrm>
            <a:off x="6626046" y="5156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81" name="Picture 41"/>
          <p:cNvPicPr/>
          <p:nvPr/>
        </p:nvPicPr>
        <p:blipFill>
          <a:blip r:embed="rId38" cstate="print"/>
          <a:srcRect r="20717"/>
          <a:stretch>
            <a:fillRect/>
          </a:stretch>
        </p:blipFill>
        <p:spPr>
          <a:xfrm>
            <a:off x="7778046" y="5156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82" name="Picture 42"/>
          <p:cNvPicPr/>
          <p:nvPr/>
        </p:nvPicPr>
        <p:blipFill>
          <a:blip r:embed="rId39" cstate="print"/>
          <a:srcRect r="20717"/>
          <a:stretch>
            <a:fillRect/>
          </a:stretch>
        </p:blipFill>
        <p:spPr>
          <a:xfrm>
            <a:off x="8930406" y="515664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83" name="Picture 43"/>
          <p:cNvPicPr/>
          <p:nvPr/>
        </p:nvPicPr>
        <p:blipFill>
          <a:blip r:embed="rId40" cstate="print"/>
          <a:srcRect r="20717"/>
          <a:stretch>
            <a:fillRect/>
          </a:stretch>
        </p:blipFill>
        <p:spPr>
          <a:xfrm>
            <a:off x="10082406" y="5156640"/>
            <a:ext cx="1053360" cy="296640"/>
          </a:xfrm>
          <a:prstGeom prst="rect">
            <a:avLst/>
          </a:prstGeom>
          <a:ln w="9360">
            <a:noFill/>
          </a:ln>
        </p:spPr>
      </p:pic>
      <p:sp>
        <p:nvSpPr>
          <p:cNvPr id="84" name="CustomShape 16"/>
          <p:cNvSpPr/>
          <p:nvPr/>
        </p:nvSpPr>
        <p:spPr>
          <a:xfrm>
            <a:off x="-24840" y="5589720"/>
            <a:ext cx="3453480" cy="27216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НАТУРАЛЬНЫЙ ЛИНОЛЕУМ</a:t>
            </a:r>
            <a:endParaRPr lang="ru-RU" sz="1200" b="0" strike="noStrike" spc="-1">
              <a:latin typeface="Arial" panose="020B0604020202020204"/>
            </a:endParaRPr>
          </a:p>
        </p:txBody>
      </p:sp>
      <p:pic>
        <p:nvPicPr>
          <p:cNvPr id="85" name="Picture 45"/>
          <p:cNvPicPr/>
          <p:nvPr/>
        </p:nvPicPr>
        <p:blipFill>
          <a:blip r:embed="rId41" cstate="print"/>
          <a:srcRect r="2946"/>
          <a:stretch>
            <a:fillRect/>
          </a:stretch>
        </p:blipFill>
        <p:spPr>
          <a:xfrm>
            <a:off x="4321686" y="3717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86" name="Picture 46"/>
          <p:cNvPicPr/>
          <p:nvPr/>
        </p:nvPicPr>
        <p:blipFill>
          <a:blip r:embed="rId42" cstate="print"/>
          <a:srcRect r="2946"/>
          <a:stretch>
            <a:fillRect/>
          </a:stretch>
        </p:blipFill>
        <p:spPr>
          <a:xfrm>
            <a:off x="5474046" y="3717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87" name="Picture 47"/>
          <p:cNvPicPr/>
          <p:nvPr/>
        </p:nvPicPr>
        <p:blipFill>
          <a:blip r:embed="rId43" cstate="print"/>
          <a:srcRect r="2946"/>
          <a:stretch>
            <a:fillRect/>
          </a:stretch>
        </p:blipFill>
        <p:spPr>
          <a:xfrm>
            <a:off x="6626046" y="3717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88" name="Picture 48"/>
          <p:cNvPicPr/>
          <p:nvPr/>
        </p:nvPicPr>
        <p:blipFill>
          <a:blip r:embed="rId44" cstate="print"/>
          <a:srcRect r="2946"/>
          <a:stretch>
            <a:fillRect/>
          </a:stretch>
        </p:blipFill>
        <p:spPr>
          <a:xfrm>
            <a:off x="7778046" y="3717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89" name="Picture 49"/>
          <p:cNvPicPr/>
          <p:nvPr/>
        </p:nvPicPr>
        <p:blipFill>
          <a:blip r:embed="rId45" cstate="print"/>
          <a:srcRect r="2946"/>
          <a:stretch>
            <a:fillRect/>
          </a:stretch>
        </p:blipFill>
        <p:spPr>
          <a:xfrm>
            <a:off x="8930406" y="371700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90" name="Picture 50"/>
          <p:cNvPicPr/>
          <p:nvPr/>
        </p:nvPicPr>
        <p:blipFill>
          <a:blip r:embed="rId46" cstate="print"/>
          <a:srcRect r="2946"/>
          <a:stretch>
            <a:fillRect/>
          </a:stretch>
        </p:blipFill>
        <p:spPr>
          <a:xfrm>
            <a:off x="10082406" y="3717000"/>
            <a:ext cx="1053360" cy="296640"/>
          </a:xfrm>
          <a:prstGeom prst="rect">
            <a:avLst/>
          </a:prstGeom>
          <a:ln w="9360">
            <a:noFill/>
          </a:ln>
        </p:spPr>
      </p:pic>
      <p:sp>
        <p:nvSpPr>
          <p:cNvPr id="91" name="CustomShape 17"/>
          <p:cNvSpPr/>
          <p:nvPr/>
        </p:nvSpPr>
        <p:spPr>
          <a:xfrm>
            <a:off x="-24840" y="6021720"/>
            <a:ext cx="3453480" cy="27216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ТОКОПРОВОДЯЩИЙ ПВХ</a:t>
            </a:r>
            <a:endParaRPr lang="ru-RU" sz="1200" b="0" strike="noStrike" spc="-1">
              <a:latin typeface="Arial" panose="020B0604020202020204"/>
            </a:endParaRPr>
          </a:p>
        </p:txBody>
      </p:sp>
      <p:sp>
        <p:nvSpPr>
          <p:cNvPr id="92" name="CustomShape 18"/>
          <p:cNvSpPr/>
          <p:nvPr/>
        </p:nvSpPr>
        <p:spPr>
          <a:xfrm>
            <a:off x="-24840" y="6442200"/>
            <a:ext cx="3453480" cy="272160"/>
          </a:xfrm>
          <a:prstGeom prst="rect">
            <a:avLst/>
          </a:prstGeom>
          <a:solidFill>
            <a:srgbClr val="0C458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entury Gothic" panose="020B0502020202020204"/>
                <a:ea typeface="DejaVu Sans" panose="020B0603030804020204"/>
              </a:rPr>
              <a:t>ИГЛОПРОБИВНЫЕ ПОКРЫТИЯ</a:t>
            </a:r>
            <a:endParaRPr lang="ru-RU" sz="1200" b="0" strike="noStrike" spc="-1">
              <a:latin typeface="Arial" panose="020B0604020202020204"/>
            </a:endParaRPr>
          </a:p>
        </p:txBody>
      </p:sp>
      <p:pic>
        <p:nvPicPr>
          <p:cNvPr id="93" name="Picture 52"/>
          <p:cNvPicPr/>
          <p:nvPr/>
        </p:nvPicPr>
        <p:blipFill>
          <a:blip r:embed="rId47" cstate="print"/>
          <a:srcRect r="18121"/>
          <a:stretch>
            <a:fillRect/>
          </a:stretch>
        </p:blipFill>
        <p:spPr>
          <a:xfrm>
            <a:off x="4321686" y="6021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94" name="Picture 53"/>
          <p:cNvPicPr/>
          <p:nvPr/>
        </p:nvPicPr>
        <p:blipFill>
          <a:blip r:embed="rId48" cstate="print"/>
          <a:srcRect r="18121"/>
          <a:stretch>
            <a:fillRect/>
          </a:stretch>
        </p:blipFill>
        <p:spPr>
          <a:xfrm>
            <a:off x="5474046" y="6021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95" name="Picture 54"/>
          <p:cNvPicPr/>
          <p:nvPr/>
        </p:nvPicPr>
        <p:blipFill>
          <a:blip r:embed="rId49" cstate="print"/>
          <a:srcRect r="18121"/>
          <a:stretch>
            <a:fillRect/>
          </a:stretch>
        </p:blipFill>
        <p:spPr>
          <a:xfrm>
            <a:off x="6626046" y="6021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96" name="Picture 55"/>
          <p:cNvPicPr/>
          <p:nvPr/>
        </p:nvPicPr>
        <p:blipFill>
          <a:blip r:embed="rId50" cstate="print"/>
          <a:srcRect r="18121"/>
          <a:stretch>
            <a:fillRect/>
          </a:stretch>
        </p:blipFill>
        <p:spPr>
          <a:xfrm>
            <a:off x="7778046" y="6021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97" name="Picture 56"/>
          <p:cNvPicPr/>
          <p:nvPr/>
        </p:nvPicPr>
        <p:blipFill>
          <a:blip r:embed="rId51" cstate="print"/>
          <a:srcRect r="18121"/>
          <a:stretch>
            <a:fillRect/>
          </a:stretch>
        </p:blipFill>
        <p:spPr>
          <a:xfrm>
            <a:off x="8930406" y="6021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98" name="Picture 57"/>
          <p:cNvPicPr/>
          <p:nvPr/>
        </p:nvPicPr>
        <p:blipFill>
          <a:blip r:embed="rId52" cstate="print"/>
          <a:srcRect r="18121"/>
          <a:stretch>
            <a:fillRect/>
          </a:stretch>
        </p:blipFill>
        <p:spPr>
          <a:xfrm>
            <a:off x="10082406" y="6021360"/>
            <a:ext cx="1053360" cy="296640"/>
          </a:xfrm>
          <a:prstGeom prst="rect">
            <a:avLst/>
          </a:prstGeom>
          <a:ln w="9360">
            <a:noFill/>
          </a:ln>
        </p:spPr>
      </p:pic>
      <p:pic>
        <p:nvPicPr>
          <p:cNvPr id="99" name="Picture 59"/>
          <p:cNvPicPr/>
          <p:nvPr/>
        </p:nvPicPr>
        <p:blipFill>
          <a:blip r:embed="rId53" cstate="print"/>
          <a:srcRect r="19066"/>
          <a:stretch>
            <a:fillRect/>
          </a:stretch>
        </p:blipFill>
        <p:spPr>
          <a:xfrm>
            <a:off x="4321686" y="6438240"/>
            <a:ext cx="1053360" cy="300240"/>
          </a:xfrm>
          <a:prstGeom prst="rect">
            <a:avLst/>
          </a:prstGeom>
          <a:ln w="9360">
            <a:noFill/>
          </a:ln>
        </p:spPr>
      </p:pic>
      <p:pic>
        <p:nvPicPr>
          <p:cNvPr id="100" name="Picture 60"/>
          <p:cNvPicPr/>
          <p:nvPr/>
        </p:nvPicPr>
        <p:blipFill>
          <a:blip r:embed="rId54" cstate="print"/>
          <a:srcRect r="19066"/>
          <a:stretch>
            <a:fillRect/>
          </a:stretch>
        </p:blipFill>
        <p:spPr>
          <a:xfrm>
            <a:off x="5474046" y="6438240"/>
            <a:ext cx="1053360" cy="300240"/>
          </a:xfrm>
          <a:prstGeom prst="rect">
            <a:avLst/>
          </a:prstGeom>
          <a:ln w="9360">
            <a:noFill/>
          </a:ln>
        </p:spPr>
      </p:pic>
      <p:pic>
        <p:nvPicPr>
          <p:cNvPr id="101" name="Picture 61"/>
          <p:cNvPicPr/>
          <p:nvPr/>
        </p:nvPicPr>
        <p:blipFill>
          <a:blip r:embed="rId55" cstate="print"/>
          <a:srcRect r="19066"/>
          <a:stretch>
            <a:fillRect/>
          </a:stretch>
        </p:blipFill>
        <p:spPr>
          <a:xfrm>
            <a:off x="6626046" y="6438240"/>
            <a:ext cx="1053360" cy="300240"/>
          </a:xfrm>
          <a:prstGeom prst="rect">
            <a:avLst/>
          </a:prstGeom>
          <a:ln w="9360">
            <a:noFill/>
          </a:ln>
        </p:spPr>
      </p:pic>
      <p:pic>
        <p:nvPicPr>
          <p:cNvPr id="102" name="Picture 62"/>
          <p:cNvPicPr/>
          <p:nvPr/>
        </p:nvPicPr>
        <p:blipFill>
          <a:blip r:embed="rId56" cstate="print"/>
          <a:srcRect r="19066"/>
          <a:stretch>
            <a:fillRect/>
          </a:stretch>
        </p:blipFill>
        <p:spPr>
          <a:xfrm>
            <a:off x="7778046" y="6438240"/>
            <a:ext cx="1053360" cy="300240"/>
          </a:xfrm>
          <a:prstGeom prst="rect">
            <a:avLst/>
          </a:prstGeom>
          <a:ln w="9360">
            <a:noFill/>
          </a:ln>
        </p:spPr>
      </p:pic>
      <p:pic>
        <p:nvPicPr>
          <p:cNvPr id="103" name="Picture 63"/>
          <p:cNvPicPr/>
          <p:nvPr/>
        </p:nvPicPr>
        <p:blipFill>
          <a:blip r:embed="rId57" cstate="print"/>
          <a:srcRect r="19066"/>
          <a:stretch>
            <a:fillRect/>
          </a:stretch>
        </p:blipFill>
        <p:spPr>
          <a:xfrm>
            <a:off x="8930406" y="6438240"/>
            <a:ext cx="1053360" cy="300240"/>
          </a:xfrm>
          <a:prstGeom prst="rect">
            <a:avLst/>
          </a:prstGeom>
          <a:ln w="9360">
            <a:noFill/>
          </a:ln>
        </p:spPr>
      </p:pic>
      <p:pic>
        <p:nvPicPr>
          <p:cNvPr id="104" name="Picture 64"/>
          <p:cNvPicPr/>
          <p:nvPr/>
        </p:nvPicPr>
        <p:blipFill>
          <a:blip r:embed="rId58" cstate="print"/>
          <a:srcRect r="19066"/>
          <a:stretch>
            <a:fillRect/>
          </a:stretch>
        </p:blipFill>
        <p:spPr>
          <a:xfrm>
            <a:off x="10082406" y="6438240"/>
            <a:ext cx="1053360" cy="300240"/>
          </a:xfrm>
          <a:prstGeom prst="rect">
            <a:avLst/>
          </a:prstGeom>
          <a:ln w="9360">
            <a:noFill/>
          </a:ln>
        </p:spPr>
      </p:pic>
      <p:pic>
        <p:nvPicPr>
          <p:cNvPr id="105" name="Picture 5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118543" y="1485578"/>
            <a:ext cx="3024335" cy="127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14784" y="17336"/>
            <a:ext cx="12219979" cy="684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76361"/>
          <a:stretch>
            <a:fillRect/>
          </a:stretch>
        </p:blipFill>
        <p:spPr bwMode="auto">
          <a:xfrm>
            <a:off x="-14966" y="-5234"/>
            <a:ext cx="12219979" cy="1849058"/>
          </a:xfrm>
          <a:prstGeom prst="rect">
            <a:avLst/>
          </a:prstGeom>
        </p:spPr>
      </p:pic>
      <p:sp>
        <p:nvSpPr>
          <p:cNvPr id="5" name="CustomShape 5"/>
          <p:cNvSpPr/>
          <p:nvPr/>
        </p:nvSpPr>
        <p:spPr bwMode="auto">
          <a:xfrm>
            <a:off x="-1" y="-5235"/>
            <a:ext cx="12190413" cy="1849058"/>
          </a:xfrm>
          <a:prstGeom prst="rect">
            <a:avLst/>
          </a:prstGeom>
          <a:blipFill>
            <a:blip r:embed="rId3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" name="CustomShape 4"/>
          <p:cNvSpPr/>
          <p:nvPr/>
        </p:nvSpPr>
        <p:spPr>
          <a:xfrm>
            <a:off x="0" y="549474"/>
            <a:ext cx="11305256" cy="4845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СОБСТВЕННОЕ ПРОИЗВОДСТВО с 2016 года</a:t>
            </a:r>
            <a:endParaRPr lang="ru-RU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4566" y="729167"/>
            <a:ext cx="54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4566" y="840613"/>
            <a:ext cx="540000" cy="1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34566" y="952059"/>
            <a:ext cx="54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CustomShape 4"/>
          <p:cNvSpPr/>
          <p:nvPr/>
        </p:nvSpPr>
        <p:spPr>
          <a:xfrm>
            <a:off x="244526" y="587739"/>
            <a:ext cx="720081" cy="166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СДЕЛАНО В</a:t>
            </a:r>
            <a:endParaRPr lang="ru-RU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ustomShape 4"/>
          <p:cNvSpPr/>
          <p:nvPr/>
        </p:nvSpPr>
        <p:spPr>
          <a:xfrm>
            <a:off x="244526" y="1019787"/>
            <a:ext cx="720080" cy="207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52711"/>
            <a:ext cx="3635022" cy="280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" y="1320800"/>
            <a:ext cx="3635022" cy="2698044"/>
          </a:xfrm>
          <a:prstGeom prst="rect">
            <a:avLst/>
          </a:prstGeom>
          <a:ln w="9360">
            <a:noFill/>
          </a:ln>
        </p:spPr>
      </p:pic>
      <p:pic>
        <p:nvPicPr>
          <p:cNvPr id="34" name="Picture 2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 flipH="1">
            <a:off x="3680178" y="1298222"/>
            <a:ext cx="8511822" cy="5559778"/>
          </a:xfrm>
          <a:prstGeom prst="rect">
            <a:avLst/>
          </a:prstGeom>
          <a:ln w="9360">
            <a:noFill/>
          </a:ln>
        </p:spPr>
      </p:pic>
      <p:sp>
        <p:nvSpPr>
          <p:cNvPr id="35" name="Прямоугольник 34"/>
          <p:cNvSpPr/>
          <p:nvPr/>
        </p:nvSpPr>
        <p:spPr bwMode="auto">
          <a:xfrm>
            <a:off x="7109545" y="1713492"/>
            <a:ext cx="5082455" cy="4633591"/>
          </a:xfrm>
          <a:prstGeom prst="rect">
            <a:avLst/>
          </a:prstGeom>
          <a:solidFill>
            <a:schemeClr val="tx1">
              <a:alpha val="67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6" name="CustomShape 8"/>
          <p:cNvSpPr/>
          <p:nvPr/>
        </p:nvSpPr>
        <p:spPr bwMode="auto">
          <a:xfrm>
            <a:off x="7962961" y="2170035"/>
            <a:ext cx="4048417" cy="3858064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700" b="1" spc="-1" dirty="0">
                <a:solidFill>
                  <a:schemeClr val="bg1"/>
                </a:solidFill>
                <a:latin typeface="Century Gothic" panose="020B0502020202020204"/>
              </a:rPr>
              <a:t>Независимость </a:t>
            </a:r>
            <a:r>
              <a:rPr lang="ru-RU" sz="1700" spc="-1" dirty="0">
                <a:solidFill>
                  <a:schemeClr val="bg1"/>
                </a:solidFill>
                <a:latin typeface="Century Gothic" panose="020B0502020202020204"/>
              </a:rPr>
              <a:t>от импортного сырья и оборудования</a:t>
            </a:r>
            <a:endParaRPr lang="ru-RU" sz="1700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ru-RU" sz="1700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ru-RU" sz="1700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en-US" sz="1700" b="1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ru-RU" sz="1700" b="1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ru-RU" sz="1700" b="1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r>
              <a:rPr lang="ru-RU" sz="1700" b="1" spc="-1" dirty="0">
                <a:solidFill>
                  <a:schemeClr val="bg1"/>
                </a:solidFill>
                <a:latin typeface="Century Gothic" panose="020B0502020202020204"/>
              </a:rPr>
              <a:t>Собственное </a:t>
            </a:r>
            <a:r>
              <a:rPr lang="ru-RU" sz="1700" spc="-1" dirty="0">
                <a:solidFill>
                  <a:schemeClr val="bg1"/>
                </a:solidFill>
                <a:latin typeface="Century Gothic" panose="020B0502020202020204"/>
              </a:rPr>
              <a:t>производство плит </a:t>
            </a:r>
            <a:endParaRPr lang="ru-RU" sz="1700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r>
              <a:rPr lang="ru-RU" sz="1700" spc="-1" dirty="0">
                <a:solidFill>
                  <a:schemeClr val="bg1"/>
                </a:solidFill>
                <a:latin typeface="Century Gothic" panose="020B0502020202020204"/>
              </a:rPr>
              <a:t>из сульфата-кальция</a:t>
            </a:r>
            <a:endParaRPr lang="ru-RU" sz="1700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ru-RU" sz="1700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ru-RU" sz="1700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en-US" sz="1700" b="1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ru-RU" sz="1700" b="1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endParaRPr lang="ru-RU" sz="1700" b="1" spc="-1" dirty="0">
              <a:solidFill>
                <a:schemeClr val="bg1"/>
              </a:solidFill>
              <a:latin typeface="Century Gothic" panose="020B0502020202020204"/>
            </a:endParaRPr>
          </a:p>
          <a:p>
            <a:pPr>
              <a:lnSpc>
                <a:spcPct val="90000"/>
              </a:lnSpc>
              <a:defRPr/>
            </a:pPr>
            <a:r>
              <a:rPr lang="ru-RU" sz="1700" b="1" spc="-1" dirty="0">
                <a:solidFill>
                  <a:schemeClr val="bg1"/>
                </a:solidFill>
                <a:latin typeface="Century Gothic" panose="020B0502020202020204"/>
              </a:rPr>
              <a:t>Полный </a:t>
            </a:r>
            <a:r>
              <a:rPr lang="ru-RU" sz="1700" spc="-1" dirty="0">
                <a:solidFill>
                  <a:schemeClr val="bg1"/>
                </a:solidFill>
                <a:latin typeface="Century Gothic" panose="020B0502020202020204"/>
              </a:rPr>
              <a:t>цикл производства плит и подсистем</a:t>
            </a:r>
            <a:endParaRPr sz="1700" dirty="0">
              <a:solidFill>
                <a:schemeClr val="bg1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4495" y="2205789"/>
            <a:ext cx="464568" cy="46456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3208" y="3818504"/>
            <a:ext cx="464568" cy="46456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9651" y="5431218"/>
            <a:ext cx="464568" cy="46456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1710" y="189434"/>
            <a:ext cx="1224136" cy="1224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14784" y="17336"/>
            <a:ext cx="12219979" cy="6841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42" y="2493690"/>
            <a:ext cx="6527254" cy="3855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b="76361"/>
          <a:stretch>
            <a:fillRect/>
          </a:stretch>
        </p:blipFill>
        <p:spPr bwMode="auto">
          <a:xfrm>
            <a:off x="-14966" y="-5234"/>
            <a:ext cx="12219979" cy="1849058"/>
          </a:xfrm>
          <a:prstGeom prst="rect">
            <a:avLst/>
          </a:prstGeom>
        </p:spPr>
      </p:pic>
      <p:sp>
        <p:nvSpPr>
          <p:cNvPr id="5" name="CustomShape 5"/>
          <p:cNvSpPr/>
          <p:nvPr/>
        </p:nvSpPr>
        <p:spPr bwMode="auto">
          <a:xfrm>
            <a:off x="-1" y="-5235"/>
            <a:ext cx="12190413" cy="1849058"/>
          </a:xfrm>
          <a:prstGeom prst="rect">
            <a:avLst/>
          </a:prstGeom>
          <a:blipFill>
            <a:blip r:embed="rId4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" name="CustomShape 4"/>
          <p:cNvSpPr/>
          <p:nvPr/>
        </p:nvSpPr>
        <p:spPr>
          <a:xfrm>
            <a:off x="0" y="666821"/>
            <a:ext cx="12219979" cy="5307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Е</a:t>
            </a:r>
            <a:r>
              <a:rPr lang="ru-RU" sz="3000" b="1" i="0" u="none" strike="noStrike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ДИНСТВЕННОЕ В РОССИИ ПРЕДПРИЯТИЕ</a:t>
            </a:r>
            <a:endParaRPr lang="ru-RU" sz="3000" b="1" i="0" u="none" strike="noStrike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Google Shape;60;p14"/>
          <p:cNvSpPr txBox="1"/>
          <p:nvPr/>
        </p:nvSpPr>
        <p:spPr>
          <a:xfrm>
            <a:off x="766614" y="2709714"/>
            <a:ext cx="48606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u="none" strike="noStrike" baseline="0" dirty="0">
                <a:solidFill>
                  <a:srgbClr val="000066"/>
                </a:solidFill>
                <a:latin typeface="Century Gothic" panose="020B0502020202020204" pitchFamily="34" charset="0"/>
              </a:rPr>
              <a:t>ГОСТ Р 59659-2021 </a:t>
            </a:r>
            <a:r>
              <a:rPr lang="ru-RU" sz="2000" i="0" u="none" strike="noStrike" baseline="0" dirty="0">
                <a:solidFill>
                  <a:srgbClr val="000066"/>
                </a:solidFill>
                <a:latin typeface="Century Gothic" panose="020B0502020202020204" pitchFamily="34" charset="0"/>
              </a:rPr>
              <a:t>– стандарт п</a:t>
            </a:r>
            <a:r>
              <a:rPr lang="ru-RU" sz="2000" b="0" i="0" u="none" strike="noStrike" baseline="0" dirty="0">
                <a:solidFill>
                  <a:srgbClr val="000066"/>
                </a:solidFill>
                <a:latin typeface="Century Gothic" panose="020B0502020202020204" pitchFamily="34" charset="0"/>
              </a:rPr>
              <a:t>роизводимых фальшполов</a:t>
            </a:r>
            <a:endParaRPr lang="ru-RU" sz="2000" b="1" i="0" u="none" strike="noStrike" baseline="0" dirty="0">
              <a:solidFill>
                <a:srgbClr val="000066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000" b="1" i="0" u="none" strike="noStrike" baseline="0" dirty="0">
              <a:solidFill>
                <a:srgbClr val="000066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u="none" strike="noStrike" baseline="0" dirty="0">
                <a:solidFill>
                  <a:srgbClr val="000066"/>
                </a:solidFill>
                <a:latin typeface="Century Gothic" panose="020B0502020202020204" pitchFamily="34" charset="0"/>
              </a:rPr>
              <a:t>Негорючие системы</a:t>
            </a:r>
            <a:endParaRPr lang="ru-RU" sz="2000" i="0" u="none" strike="noStrike" baseline="0" dirty="0">
              <a:solidFill>
                <a:srgbClr val="000066"/>
              </a:solidFill>
              <a:latin typeface="Century Gothic" panose="020B0502020202020204" pitchFamily="34" charset="0"/>
            </a:endParaRPr>
          </a:p>
          <a:p>
            <a:pPr marL="342900" indent="-342900" algn="l"/>
            <a:endParaRPr lang="ru-RU" sz="2000" b="1" i="0" u="none" strike="noStrike" baseline="0" dirty="0">
              <a:solidFill>
                <a:srgbClr val="000066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u="none" strike="noStrike" baseline="0" dirty="0">
                <a:solidFill>
                  <a:srgbClr val="000066"/>
                </a:solidFill>
                <a:latin typeface="Century Gothic" panose="020B0502020202020204" pitchFamily="34" charset="0"/>
              </a:rPr>
              <a:t>Все типы </a:t>
            </a:r>
            <a:r>
              <a:rPr lang="ru-RU" sz="2000" b="0" i="0" u="none" strike="noStrike" baseline="0" dirty="0">
                <a:solidFill>
                  <a:srgbClr val="000066"/>
                </a:solidFill>
                <a:latin typeface="Century Gothic" panose="020B0502020202020204" pitchFamily="34" charset="0"/>
              </a:rPr>
              <a:t>финишных покрытий</a:t>
            </a:r>
            <a:endParaRPr lang="ru-RU" sz="2000" b="0" i="0" u="none" strike="noStrike" baseline="0" dirty="0">
              <a:solidFill>
                <a:srgbClr val="00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566" y="729167"/>
            <a:ext cx="54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566" y="840613"/>
            <a:ext cx="540000" cy="1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4566" y="952059"/>
            <a:ext cx="54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CustomShape 4"/>
          <p:cNvSpPr/>
          <p:nvPr/>
        </p:nvSpPr>
        <p:spPr>
          <a:xfrm>
            <a:off x="244526" y="587739"/>
            <a:ext cx="720081" cy="166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СДЕЛАНО В</a:t>
            </a:r>
            <a:endParaRPr lang="ru-RU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244526" y="1019787"/>
            <a:ext cx="720080" cy="207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4846" y="1125538"/>
            <a:ext cx="6116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i="0" u="none" strike="noStrike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полного цикла по производству плит из</a:t>
            </a:r>
            <a:endParaRPr lang="ru-RU" sz="2000" i="0" u="none" strike="noStrike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i="0" u="none" strike="noStrike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сульфата-кальция плотностью 1700 кг/м3</a:t>
            </a:r>
            <a:endParaRPr lang="ru-RU" sz="2000" b="1" i="0" u="none" strike="noStrike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9674"/>
            <a:ext cx="1285967" cy="12859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1710" y="189434"/>
            <a:ext cx="1224136" cy="1224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14784" y="17336"/>
            <a:ext cx="12219979" cy="684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76361"/>
          <a:stretch>
            <a:fillRect/>
          </a:stretch>
        </p:blipFill>
        <p:spPr bwMode="auto">
          <a:xfrm>
            <a:off x="-14966" y="-5234"/>
            <a:ext cx="12219979" cy="1849058"/>
          </a:xfrm>
          <a:prstGeom prst="rect">
            <a:avLst/>
          </a:prstGeom>
        </p:spPr>
      </p:pic>
      <p:sp>
        <p:nvSpPr>
          <p:cNvPr id="5" name="CustomShape 5"/>
          <p:cNvSpPr/>
          <p:nvPr/>
        </p:nvSpPr>
        <p:spPr bwMode="auto">
          <a:xfrm>
            <a:off x="-1" y="-5235"/>
            <a:ext cx="12190413" cy="1849058"/>
          </a:xfrm>
          <a:prstGeom prst="rect">
            <a:avLst/>
          </a:prstGeom>
          <a:blipFill>
            <a:blip r:embed="rId3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" name="CustomShape 4"/>
          <p:cNvSpPr/>
          <p:nvPr/>
        </p:nvSpPr>
        <p:spPr>
          <a:xfrm>
            <a:off x="910630" y="568972"/>
            <a:ext cx="10801200" cy="4845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СООТВЕТСТВИЕ ГОСТ Р</a:t>
            </a:r>
            <a:endParaRPr lang="ru-RU" sz="3000" b="1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566" y="729167"/>
            <a:ext cx="54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566" y="840613"/>
            <a:ext cx="540000" cy="1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4566" y="952059"/>
            <a:ext cx="54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CustomShape 4"/>
          <p:cNvSpPr/>
          <p:nvPr/>
        </p:nvSpPr>
        <p:spPr>
          <a:xfrm>
            <a:off x="244526" y="587739"/>
            <a:ext cx="720081" cy="166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СДЕЛАНО В</a:t>
            </a:r>
            <a:endParaRPr lang="ru-RU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244526" y="1019787"/>
            <a:ext cx="720080" cy="207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1"/>
          <a:stretch>
            <a:fillRect/>
          </a:stretch>
        </p:blipFill>
        <p:spPr bwMode="auto">
          <a:xfrm>
            <a:off x="0" y="1989634"/>
            <a:ext cx="12190413" cy="487872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auto">
          <a:xfrm>
            <a:off x="6974660" y="2107498"/>
            <a:ext cx="5081793" cy="4634664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CustomShape 8"/>
          <p:cNvSpPr/>
          <p:nvPr/>
        </p:nvSpPr>
        <p:spPr bwMode="auto">
          <a:xfrm>
            <a:off x="6974660" y="2767911"/>
            <a:ext cx="5081793" cy="2969277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170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ГОСТ Р 59659-2021 «Фальшполы Технические условия» утвержден и введен в действие приказом Федерального агентства по техническому регулированию и метрологии от 27 августа 2021 г. № 850-ст. </a:t>
            </a:r>
            <a:endParaRPr lang="ru-RU" sz="1700" i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ru-RU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</a:t>
            </a:r>
            <a:endParaRPr lang="ru-RU" sz="17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700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ИМЕННО ДАННЫМ ДОКУМЕНТОМ ОБЯЗАНЫ ПО ЗАКОНУ РУКОВОДСТВОВАТЬСЯ В СВОЕЙ ПРОФЕССИОНАЛЬНОЙ ДЕЯТЕЛЬНОСТИ ВСЕ КОМПАНИИ, РАБОТАЮЩИЕ С ФАЛЬШПОЛАМИ В РОССИИ.</a:t>
            </a:r>
            <a:endParaRPr sz="1700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1710" y="189434"/>
            <a:ext cx="1224136" cy="1224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" b="15585"/>
          <a:stretch>
            <a:fillRect/>
          </a:stretch>
        </p:blipFill>
        <p:spPr>
          <a:xfrm>
            <a:off x="-14784" y="17336"/>
            <a:ext cx="12219979" cy="6841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76361"/>
          <a:stretch>
            <a:fillRect/>
          </a:stretch>
        </p:blipFill>
        <p:spPr bwMode="auto">
          <a:xfrm>
            <a:off x="-14966" y="-5234"/>
            <a:ext cx="12219979" cy="1849058"/>
          </a:xfrm>
          <a:prstGeom prst="rect">
            <a:avLst/>
          </a:prstGeom>
        </p:spPr>
      </p:pic>
      <p:sp>
        <p:nvSpPr>
          <p:cNvPr id="5" name="CustomShape 5"/>
          <p:cNvSpPr/>
          <p:nvPr/>
        </p:nvSpPr>
        <p:spPr bwMode="auto">
          <a:xfrm>
            <a:off x="-1" y="-5235"/>
            <a:ext cx="12190413" cy="1849058"/>
          </a:xfrm>
          <a:prstGeom prst="rect">
            <a:avLst/>
          </a:prstGeom>
          <a:blipFill>
            <a:blip r:embed="rId3" cstate="print">
              <a:alphaModFix amt="50000"/>
            </a:blip>
            <a:stretch>
              <a:fillRect/>
            </a:stretch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" name="CustomShape 4"/>
          <p:cNvSpPr/>
          <p:nvPr/>
        </p:nvSpPr>
        <p:spPr>
          <a:xfrm>
            <a:off x="1126654" y="421180"/>
            <a:ext cx="9433048" cy="9923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/>
            <a:r>
              <a:rPr lang="ru-RU" sz="3000" b="1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Современное оборудование по контролю качества на основных участках производства</a:t>
            </a:r>
            <a:endParaRPr lang="ru-RU" sz="3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566" y="729167"/>
            <a:ext cx="54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4566" y="840613"/>
            <a:ext cx="540000" cy="10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4566" y="952059"/>
            <a:ext cx="540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CustomShape 4"/>
          <p:cNvSpPr/>
          <p:nvPr/>
        </p:nvSpPr>
        <p:spPr>
          <a:xfrm>
            <a:off x="244526" y="587739"/>
            <a:ext cx="720081" cy="1660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СДЕЛАНО В</a:t>
            </a:r>
            <a:endParaRPr lang="ru-RU" sz="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244526" y="1019787"/>
            <a:ext cx="720080" cy="2075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8751" tIns="34196" rIns="68751" bIns="34196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1710" y="261442"/>
            <a:ext cx="1224136" cy="12241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3" b="7860"/>
          <a:stretch>
            <a:fillRect/>
          </a:stretch>
        </p:blipFill>
        <p:spPr bwMode="auto">
          <a:xfrm>
            <a:off x="-10645" y="1635802"/>
            <a:ext cx="12206382" cy="52237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 bwMode="auto">
          <a:xfrm>
            <a:off x="6969337" y="1928429"/>
            <a:ext cx="5087116" cy="4634664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 bwMode="auto">
          <a:xfrm>
            <a:off x="6969338" y="2945384"/>
            <a:ext cx="5087116" cy="877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Оперативность контроля качества за счёт размещения мини-лабораторий на основных участках производства</a:t>
            </a:r>
            <a:endParaRPr lang="ru-RU" sz="17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Соединитель: уступ 13"/>
          <p:cNvCxnSpPr/>
          <p:nvPr/>
        </p:nvCxnSpPr>
        <p:spPr bwMode="auto">
          <a:xfrm>
            <a:off x="8439516" y="4479254"/>
            <a:ext cx="1562915" cy="1281198"/>
          </a:xfrm>
          <a:prstGeom prst="bentConnector3">
            <a:avLst>
              <a:gd name="adj1" fmla="val 50000"/>
            </a:avLst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7243919" y="4326231"/>
            <a:ext cx="1349352" cy="615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поставка сырья</a:t>
            </a:r>
            <a:endParaRPr lang="ru-RU" sz="17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10079996" y="5578515"/>
            <a:ext cx="1898892" cy="615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готовых изделий</a:t>
            </a:r>
            <a:endParaRPr lang="ru-RU" sz="17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3503</Words>
  <Application>WPS Presentation</Application>
  <PresentationFormat>Произвольный</PresentationFormat>
  <Paragraphs>217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SimSun</vt:lpstr>
      <vt:lpstr>Wingdings</vt:lpstr>
      <vt:lpstr>Arial</vt:lpstr>
      <vt:lpstr>Century Gothic</vt:lpstr>
      <vt:lpstr>DejaVu Sans</vt:lpstr>
      <vt:lpstr>Century Gothic</vt:lpstr>
      <vt:lpstr>Calibri</vt:lpstr>
      <vt:lpstr>Montserrat</vt:lpstr>
      <vt:lpstr>Calibri</vt:lpstr>
      <vt:lpstr>Times New Roman</vt:lpstr>
      <vt:lpstr>Microsoft YaHei</vt:lpstr>
      <vt:lpstr>Arial Unicode MS</vt:lpstr>
      <vt:lpstr>Verdana</vt:lpstr>
      <vt:lpstr>Segoe Print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dootalieva</dc:creator>
  <cp:lastModifiedBy>Репин Сергей</cp:lastModifiedBy>
  <cp:revision>1827</cp:revision>
  <dcterms:created xsi:type="dcterms:W3CDTF">2016-08-04T07:02:00Z</dcterms:created>
  <dcterms:modified xsi:type="dcterms:W3CDTF">2025-05-02T15:11:25Z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2A9064FC832C427BAE683C11496813F1_12</vt:lpwstr>
  </property>
  <property fmtid="{D5CDD505-2E9C-101B-9397-08002B2CF9AE}" pid="3" name="KSOProductBuildVer">
    <vt:lpwstr>1049-12.2.0.20795</vt:lpwstr>
  </property>
</Properties>
</file>